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272" r:id="rId3"/>
    <p:sldId id="345" r:id="rId4"/>
    <p:sldId id="351" r:id="rId5"/>
    <p:sldId id="346" r:id="rId6"/>
    <p:sldId id="347" r:id="rId7"/>
    <p:sldId id="348" r:id="rId8"/>
    <p:sldId id="349" r:id="rId9"/>
    <p:sldId id="350" r:id="rId10"/>
    <p:sldId id="352" r:id="rId11"/>
    <p:sldId id="353" r:id="rId12"/>
    <p:sldId id="319" r:id="rId1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8"/>
    <p:restoredTop sz="94173"/>
  </p:normalViewPr>
  <p:slideViewPr>
    <p:cSldViewPr>
      <p:cViewPr varScale="1">
        <p:scale>
          <a:sx n="80" d="100"/>
          <a:sy n="80" d="100"/>
        </p:scale>
        <p:origin x="1544" y="19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4E139E65-4E0B-41C7-92C8-B1C6DD953BB0}" type="datetimeFigureOut">
              <a:rPr lang="en-US" smtClean="0"/>
              <a:pPr/>
              <a:t>9/16/19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84D3675-F54E-4F7F-8B79-C1A20235CF8B}" type="slidenum">
              <a:rPr lang="en-US" smtClean="0"/>
              <a:pPr/>
              <a:t>‹#›</a:t>
            </a:fld>
            <a:endParaRPr lang="en-US"/>
          </a:p>
        </p:txBody>
      </p:sp>
    </p:spTree>
    <p:extLst>
      <p:ext uri="{BB962C8B-B14F-4D97-AF65-F5344CB8AC3E}">
        <p14:creationId xmlns:p14="http://schemas.microsoft.com/office/powerpoint/2010/main" val="1466634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61C3A6E-8F60-FD46-8DD3-A882748B66CC}" type="datetimeFigureOut">
              <a:rPr lang="en-US" smtClean="0"/>
              <a:t>9/16/19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543CB70-9691-8149-B74B-FF9E6FD3DB13}" type="slidenum">
              <a:rPr lang="en-US" smtClean="0"/>
              <a:t>‹#›</a:t>
            </a:fld>
            <a:endParaRPr lang="en-US"/>
          </a:p>
        </p:txBody>
      </p:sp>
    </p:spTree>
    <p:extLst>
      <p:ext uri="{BB962C8B-B14F-4D97-AF65-F5344CB8AC3E}">
        <p14:creationId xmlns:p14="http://schemas.microsoft.com/office/powerpoint/2010/main" val="68191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2</a:t>
            </a:fld>
            <a:endParaRPr lang="en-US"/>
          </a:p>
        </p:txBody>
      </p:sp>
    </p:spTree>
    <p:extLst>
      <p:ext uri="{BB962C8B-B14F-4D97-AF65-F5344CB8AC3E}">
        <p14:creationId xmlns:p14="http://schemas.microsoft.com/office/powerpoint/2010/main" val="165761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11</a:t>
            </a:fld>
            <a:endParaRPr lang="en-US"/>
          </a:p>
        </p:txBody>
      </p:sp>
    </p:spTree>
    <p:extLst>
      <p:ext uri="{BB962C8B-B14F-4D97-AF65-F5344CB8AC3E}">
        <p14:creationId xmlns:p14="http://schemas.microsoft.com/office/powerpoint/2010/main" val="62260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3</a:t>
            </a:fld>
            <a:endParaRPr lang="en-US"/>
          </a:p>
        </p:txBody>
      </p:sp>
    </p:spTree>
    <p:extLst>
      <p:ext uri="{BB962C8B-B14F-4D97-AF65-F5344CB8AC3E}">
        <p14:creationId xmlns:p14="http://schemas.microsoft.com/office/powerpoint/2010/main" val="253595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4</a:t>
            </a:fld>
            <a:endParaRPr lang="en-US"/>
          </a:p>
        </p:txBody>
      </p:sp>
    </p:spTree>
    <p:extLst>
      <p:ext uri="{BB962C8B-B14F-4D97-AF65-F5344CB8AC3E}">
        <p14:creationId xmlns:p14="http://schemas.microsoft.com/office/powerpoint/2010/main" val="26682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5</a:t>
            </a:fld>
            <a:endParaRPr lang="en-US"/>
          </a:p>
        </p:txBody>
      </p:sp>
    </p:spTree>
    <p:extLst>
      <p:ext uri="{BB962C8B-B14F-4D97-AF65-F5344CB8AC3E}">
        <p14:creationId xmlns:p14="http://schemas.microsoft.com/office/powerpoint/2010/main" val="197691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6</a:t>
            </a:fld>
            <a:endParaRPr lang="en-US"/>
          </a:p>
        </p:txBody>
      </p:sp>
    </p:spTree>
    <p:extLst>
      <p:ext uri="{BB962C8B-B14F-4D97-AF65-F5344CB8AC3E}">
        <p14:creationId xmlns:p14="http://schemas.microsoft.com/office/powerpoint/2010/main" val="181912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7</a:t>
            </a:fld>
            <a:endParaRPr lang="en-US"/>
          </a:p>
        </p:txBody>
      </p:sp>
    </p:spTree>
    <p:extLst>
      <p:ext uri="{BB962C8B-B14F-4D97-AF65-F5344CB8AC3E}">
        <p14:creationId xmlns:p14="http://schemas.microsoft.com/office/powerpoint/2010/main" val="334287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8</a:t>
            </a:fld>
            <a:endParaRPr lang="en-US"/>
          </a:p>
        </p:txBody>
      </p:sp>
    </p:spTree>
    <p:extLst>
      <p:ext uri="{BB962C8B-B14F-4D97-AF65-F5344CB8AC3E}">
        <p14:creationId xmlns:p14="http://schemas.microsoft.com/office/powerpoint/2010/main" val="220555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9</a:t>
            </a:fld>
            <a:endParaRPr lang="en-US"/>
          </a:p>
        </p:txBody>
      </p:sp>
    </p:spTree>
    <p:extLst>
      <p:ext uri="{BB962C8B-B14F-4D97-AF65-F5344CB8AC3E}">
        <p14:creationId xmlns:p14="http://schemas.microsoft.com/office/powerpoint/2010/main" val="79765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dates = next CIA</a:t>
            </a:r>
          </a:p>
          <a:p>
            <a:r>
              <a:rPr lang="en-US" dirty="0"/>
              <a:t>No power</a:t>
            </a:r>
            <a:r>
              <a:rPr lang="en-US" baseline="0" dirty="0"/>
              <a:t> Quebec and PA; no data yet from ON on future plant retirements</a:t>
            </a:r>
            <a:endParaRPr lang="en-US" dirty="0"/>
          </a:p>
        </p:txBody>
      </p:sp>
      <p:sp>
        <p:nvSpPr>
          <p:cNvPr id="4" name="Slide Number Placeholder 3"/>
          <p:cNvSpPr>
            <a:spLocks noGrp="1"/>
          </p:cNvSpPr>
          <p:nvPr>
            <p:ph type="sldNum" sz="quarter" idx="10"/>
          </p:nvPr>
        </p:nvSpPr>
        <p:spPr/>
        <p:txBody>
          <a:bodyPr/>
          <a:lstStyle/>
          <a:p>
            <a:fld id="{E543CB70-9691-8149-B74B-FF9E6FD3DB13}" type="slidenum">
              <a:rPr lang="en-US" smtClean="0"/>
              <a:t>10</a:t>
            </a:fld>
            <a:endParaRPr lang="en-US"/>
          </a:p>
        </p:txBody>
      </p:sp>
    </p:spTree>
    <p:extLst>
      <p:ext uri="{BB962C8B-B14F-4D97-AF65-F5344CB8AC3E}">
        <p14:creationId xmlns:p14="http://schemas.microsoft.com/office/powerpoint/2010/main" val="340639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Logo lighter.png"/>
          <p:cNvPicPr>
            <a:picLocks noChangeAspect="1"/>
          </p:cNvPicPr>
          <p:nvPr userDrawn="1"/>
        </p:nvPicPr>
        <p:blipFill>
          <a:blip r:embed="rId2" cstate="print"/>
          <a:stretch>
            <a:fillRect/>
          </a:stretch>
        </p:blipFill>
        <p:spPr>
          <a:xfrm>
            <a:off x="6537901" y="6209465"/>
            <a:ext cx="2596574" cy="49613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BD6-0C1D-40DF-BBFB-A1F96E8195D7}" type="datetimeFigureOut">
              <a:rPr lang="en-US" smtClean="0"/>
              <a:pPr/>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BDBD6-0C1D-40DF-BBFB-A1F96E8195D7}" type="datetimeFigureOut">
              <a:rPr lang="en-US" smtClean="0"/>
              <a:pPr/>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BDBD6-0C1D-40DF-BBFB-A1F96E8195D7}" type="datetimeFigureOut">
              <a:rPr lang="en-US" smtClean="0"/>
              <a:pPr/>
              <a:t>9/16/19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BDBD6-0C1D-40DF-BBFB-A1F96E8195D7}" type="datetimeFigureOut">
              <a:rPr lang="en-US" smtClean="0"/>
              <a:pPr/>
              <a:t>9/16/19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DBD6-0C1D-40DF-BBFB-A1F96E8195D7}" type="datetimeFigureOut">
              <a:rPr lang="en-US" smtClean="0"/>
              <a:pPr/>
              <a:t>9/16/19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BDBD6-0C1D-40DF-BBFB-A1F96E8195D7}" type="datetimeFigureOut">
              <a:rPr lang="en-US" smtClean="0"/>
              <a:pPr/>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BDBD6-0C1D-40DF-BBFB-A1F96E8195D7}" type="datetimeFigureOut">
              <a:rPr lang="en-US" smtClean="0"/>
              <a:pPr/>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BD6-0C1D-40DF-BBFB-A1F96E8195D7}" type="datetimeFigureOut">
              <a:rPr lang="en-US" smtClean="0"/>
              <a:pPr/>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7144E-D709-41A8-BDA7-7DD2CD26D2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BDBD6-0C1D-40DF-BBFB-A1F96E8195D7}" type="datetimeFigureOut">
              <a:rPr lang="en-US" smtClean="0"/>
              <a:pPr/>
              <a:t>9/16/19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7144E-D709-41A8-BDA7-7DD2CD26D2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PHOTO\New Upload\October L MI sunset-2.jpg"/>
          <p:cNvPicPr>
            <a:picLocks noChangeAspect="1" noChangeArrowheads="1"/>
          </p:cNvPicPr>
          <p:nvPr/>
        </p:nvPicPr>
        <p:blipFill>
          <a:blip r:embed="rId2" cstate="screen"/>
          <a:srcRect/>
          <a:stretch>
            <a:fillRect/>
          </a:stretch>
        </p:blipFill>
        <p:spPr bwMode="auto">
          <a:xfrm>
            <a:off x="-550333" y="0"/>
            <a:ext cx="10244666" cy="6858000"/>
          </a:xfrm>
          <a:prstGeom prst="rect">
            <a:avLst/>
          </a:prstGeom>
          <a:noFill/>
        </p:spPr>
      </p:pic>
      <p:sp>
        <p:nvSpPr>
          <p:cNvPr id="2" name="Title 1"/>
          <p:cNvSpPr>
            <a:spLocks noGrp="1"/>
          </p:cNvSpPr>
          <p:nvPr>
            <p:ph type="title"/>
          </p:nvPr>
        </p:nvSpPr>
        <p:spPr>
          <a:xfrm>
            <a:off x="457200" y="685800"/>
            <a:ext cx="8686800" cy="2011362"/>
          </a:xfrm>
        </p:spPr>
        <p:txBody>
          <a:bodyPr>
            <a:normAutofit/>
          </a:bodyPr>
          <a:lstStyle/>
          <a:p>
            <a:pPr algn="l"/>
            <a:r>
              <a:rPr lang="en-US" sz="4000" dirty="0"/>
              <a:t>Cumulative Impact Assessments— Overview of Past Cumulative Impact Assessments and Future Scientific Needs</a:t>
            </a:r>
          </a:p>
        </p:txBody>
      </p:sp>
      <p:sp>
        <p:nvSpPr>
          <p:cNvPr id="3" name="Content Placeholder 2"/>
          <p:cNvSpPr>
            <a:spLocks noGrp="1"/>
          </p:cNvSpPr>
          <p:nvPr>
            <p:ph idx="1"/>
          </p:nvPr>
        </p:nvSpPr>
        <p:spPr>
          <a:xfrm>
            <a:off x="457200" y="3810000"/>
            <a:ext cx="8534400" cy="2362200"/>
          </a:xfrm>
        </p:spPr>
        <p:txBody>
          <a:bodyPr>
            <a:normAutofit/>
          </a:bodyPr>
          <a:lstStyle/>
          <a:p>
            <a:pPr>
              <a:spcBef>
                <a:spcPts val="0"/>
              </a:spcBef>
              <a:buNone/>
            </a:pPr>
            <a:r>
              <a:rPr lang="en-US" sz="2400" dirty="0"/>
              <a:t>Meeting of the Regional Body and Compact Council Science Team</a:t>
            </a:r>
          </a:p>
          <a:p>
            <a:pPr>
              <a:spcBef>
                <a:spcPts val="0"/>
              </a:spcBef>
              <a:buNone/>
            </a:pPr>
            <a:r>
              <a:rPr lang="en-US" sz="2000" dirty="0"/>
              <a:t>Detroit, Michigan</a:t>
            </a:r>
          </a:p>
          <a:p>
            <a:pPr>
              <a:spcBef>
                <a:spcPts val="0"/>
              </a:spcBef>
              <a:buNone/>
            </a:pPr>
            <a:r>
              <a:rPr lang="en-US" sz="2000" dirty="0"/>
              <a:t>September 17, 2019</a:t>
            </a:r>
          </a:p>
          <a:p>
            <a:pPr>
              <a:spcBef>
                <a:spcPts val="0"/>
              </a:spcBef>
              <a:buNone/>
            </a:pPr>
            <a:endParaRPr lang="en-US" sz="2800" dirty="0"/>
          </a:p>
          <a:p>
            <a:pPr>
              <a:spcBef>
                <a:spcPts val="0"/>
              </a:spcBef>
              <a:buNone/>
            </a:pPr>
            <a:r>
              <a:rPr lang="en-US" sz="2800" dirty="0"/>
              <a:t>Jim Nicholas</a:t>
            </a:r>
          </a:p>
        </p:txBody>
      </p:sp>
      <p:pic>
        <p:nvPicPr>
          <p:cNvPr id="4" name="Picture 3"/>
          <p:cNvPicPr>
            <a:picLocks noChangeAspect="1"/>
          </p:cNvPicPr>
          <p:nvPr/>
        </p:nvPicPr>
        <p:blipFill>
          <a:blip r:embed="rId3"/>
          <a:stretch>
            <a:fillRect/>
          </a:stretch>
        </p:blipFill>
        <p:spPr>
          <a:xfrm>
            <a:off x="4572000" y="5651500"/>
            <a:ext cx="4724400" cy="901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Future Possibilities</a:t>
            </a:r>
          </a:p>
        </p:txBody>
      </p:sp>
      <p:sp>
        <p:nvSpPr>
          <p:cNvPr id="3" name="Content Placeholder 2"/>
          <p:cNvSpPr txBox="1">
            <a:spLocks/>
          </p:cNvSpPr>
          <p:nvPr/>
        </p:nvSpPr>
        <p:spPr>
          <a:xfrm>
            <a:off x="457200" y="1447800"/>
            <a:ext cx="83820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Improve CU estimates/measurements for one or more major CU categories</a:t>
            </a: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Consider Cumulative Impact by water source (GL/CC, GW, OSW)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Use data from Large Lake Statistical Water Balance Model (L2SWBM), incorporating probabilistic range of values, for Runoff, Evap, </a:t>
            </a:r>
            <a:r>
              <a:rPr kumimoji="0" lang="en-US" sz="3200" b="0" i="0" u="none" strike="noStrike" kern="1200" cap="none" spc="0" normalizeH="0" baseline="0" noProof="0" dirty="0" err="1">
                <a:ln>
                  <a:noFill/>
                </a:ln>
                <a:solidFill>
                  <a:schemeClr val="tx1"/>
                </a:solidFill>
                <a:effectLst/>
                <a:uLnTx/>
                <a:uFillTx/>
                <a:latin typeface="+mn-lt"/>
                <a:ea typeface="+mn-ea"/>
                <a:cs typeface="+mn-cs"/>
              </a:rPr>
              <a:t>Precip</a:t>
            </a:r>
            <a:r>
              <a:rPr kumimoji="0" lang="en-US" sz="3200" b="0" i="0" u="none" strike="noStrike" kern="1200" cap="none" spc="0" normalizeH="0" baseline="0" noProof="0" dirty="0">
                <a:ln>
                  <a:noFill/>
                </a:ln>
                <a:solidFill>
                  <a:schemeClr val="tx1"/>
                </a:solidFill>
                <a:effectLst/>
                <a:uLnTx/>
                <a:uFillTx/>
                <a:latin typeface="+mn-lt"/>
                <a:ea typeface="+mn-ea"/>
                <a:cs typeface="+mn-cs"/>
              </a:rPr>
              <a:t>, and CC flows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Similarly </a:t>
            </a:r>
            <a:r>
              <a:rPr lang="en-US" sz="3200"/>
              <a:t>treat diversions and CU?</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04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Future </a:t>
            </a:r>
            <a:r>
              <a:rPr lang="en-US" sz="4400" dirty="0" err="1"/>
              <a:t>Possibilites</a:t>
            </a:r>
            <a:endParaRPr lang="en-US" sz="4400" dirty="0"/>
          </a:p>
        </p:txBody>
      </p:sp>
      <p:sp>
        <p:nvSpPr>
          <p:cNvPr id="3" name="Content Placeholder 2"/>
          <p:cNvSpPr txBox="1">
            <a:spLocks/>
          </p:cNvSpPr>
          <p:nvPr/>
        </p:nvSpPr>
        <p:spPr>
          <a:xfrm>
            <a:off x="457200" y="1447800"/>
            <a:ext cx="8382000" cy="4648200"/>
          </a:xfrm>
          <a:prstGeom prst="rect">
            <a:avLst/>
          </a:prstGeom>
        </p:spPr>
        <p:txBody>
          <a:bodyPr/>
          <a:lstStyle/>
          <a:p>
            <a:pPr marL="342900" lvl="0" indent="-342900">
              <a:spcBef>
                <a:spcPct val="20000"/>
              </a:spcBef>
              <a:buFont typeface="Arial" pitchFamily="34" charset="0"/>
              <a:buChar char="•"/>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Current C</a:t>
            </a:r>
            <a:r>
              <a:rPr lang="en-US" sz="3200" dirty="0"/>
              <a:t>IA reports show a graph of historical and 5-year water levels for the 4 GLs and state </a:t>
            </a:r>
            <a:r>
              <a:rPr lang="en-US" sz="2400" dirty="0"/>
              <a:t>“The specific contribution made by Diversions and Consumptive Uses at any given point in time or space, separate and apart from natural variability, is uncertain given the complex hydrologic, geographic and temporal variability of uses, and other factors. Since Diversions and Consumptive Uses are small compared to natural flows, their cumulative hydrologic effect on water levels is likewise small.”</a:t>
            </a:r>
          </a:p>
          <a:p>
            <a:pPr marL="342900" indent="-342900">
              <a:spcBef>
                <a:spcPct val="20000"/>
              </a:spcBef>
              <a:buFont typeface="Arial" pitchFamily="34" charset="0"/>
              <a:buChar char="•"/>
              <a:defRPr/>
            </a:pPr>
            <a:r>
              <a:rPr lang="en-US" sz="3200" dirty="0"/>
              <a:t>Can L2SWBM be used to tie CU to water levels?</a:t>
            </a:r>
          </a:p>
          <a:p>
            <a:pPr lvl="0">
              <a:spcBef>
                <a:spcPct val="20000"/>
              </a:spcBef>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6830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ew south from lighthouse.jpg"/>
          <p:cNvPicPr>
            <a:picLocks noChangeAspect="1"/>
          </p:cNvPicPr>
          <p:nvPr/>
        </p:nvPicPr>
        <p:blipFill>
          <a:blip r:embed="rId2" cstate="print"/>
          <a:stretch>
            <a:fillRect/>
          </a:stretch>
        </p:blipFill>
        <p:spPr>
          <a:xfrm>
            <a:off x="-113324" y="0"/>
            <a:ext cx="10315048" cy="6858000"/>
          </a:xfrm>
          <a:prstGeom prst="rect">
            <a:avLst/>
          </a:prstGeom>
        </p:spPr>
      </p:pic>
      <p:sp>
        <p:nvSpPr>
          <p:cNvPr id="2" name="Title 1"/>
          <p:cNvSpPr txBox="1">
            <a:spLocks/>
          </p:cNvSpPr>
          <p:nvPr/>
        </p:nvSpPr>
        <p:spPr>
          <a:xfrm>
            <a:off x="457200" y="762000"/>
            <a:ext cx="8229600" cy="762000"/>
          </a:xfrm>
          <a:prstGeom prst="rect">
            <a:avLst/>
          </a:prstGeom>
        </p:spPr>
        <p:txBody>
          <a:bodyPr>
            <a:normAutofit fontScale="97500"/>
          </a:bodyPr>
          <a:lstStyle/>
          <a:p>
            <a:pPr lvl="0" algn="ctr">
              <a:spcBef>
                <a:spcPct val="0"/>
              </a:spcBef>
              <a:defRPr/>
            </a:pPr>
            <a:r>
              <a:rPr lang="en-US" sz="4400" dirty="0"/>
              <a:t>Questions</a:t>
            </a:r>
            <a:r>
              <a:rPr lang="en-US" sz="4400"/>
              <a:t>/Discussion</a:t>
            </a:r>
            <a:endParaRPr lang="en-US" sz="4400" dirty="0"/>
          </a:p>
        </p:txBody>
      </p:sp>
      <p:sp>
        <p:nvSpPr>
          <p:cNvPr id="3" name="Content Placeholder 2"/>
          <p:cNvSpPr txBox="1">
            <a:spLocks/>
          </p:cNvSpPr>
          <p:nvPr/>
        </p:nvSpPr>
        <p:spPr>
          <a:xfrm>
            <a:off x="533400" y="1295400"/>
            <a:ext cx="8382000" cy="5410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0862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Requirement for CIA</a:t>
            </a:r>
          </a:p>
        </p:txBody>
      </p:sp>
      <p:sp>
        <p:nvSpPr>
          <p:cNvPr id="3" name="Content Placeholder 2"/>
          <p:cNvSpPr txBox="1">
            <a:spLocks/>
          </p:cNvSpPr>
          <p:nvPr/>
        </p:nvSpPr>
        <p:spPr>
          <a:xfrm>
            <a:off x="457200" y="1600200"/>
            <a:ext cx="8382000" cy="464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Every 5 years, or</a:t>
            </a: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Trigger level of 50 </a:t>
            </a:r>
            <a:r>
              <a:rPr lang="en-US" sz="3200" dirty="0" err="1"/>
              <a:t>mgd</a:t>
            </a:r>
            <a:r>
              <a:rPr lang="en-US" sz="3200" dirty="0"/>
              <a:t> change, 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Request of a Party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Approach</a:t>
            </a:r>
          </a:p>
        </p:txBody>
      </p:sp>
      <p:sp>
        <p:nvSpPr>
          <p:cNvPr id="3" name="Content Placeholder 2"/>
          <p:cNvSpPr txBox="1">
            <a:spLocks/>
          </p:cNvSpPr>
          <p:nvPr/>
        </p:nvSpPr>
        <p:spPr>
          <a:xfrm>
            <a:off x="457200" y="1600200"/>
            <a:ext cx="8382000" cy="464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Report at GLB scale and each of 5 Watersheds</a:t>
            </a: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Use available Federal and Party data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Cumulative impact is comparison of Diversion + Consumptive Uses (CU) to Basin inflows and outflows</a:t>
            </a:r>
          </a:p>
        </p:txBody>
      </p:sp>
    </p:spTree>
    <p:extLst>
      <p:ext uri="{BB962C8B-B14F-4D97-AF65-F5344CB8AC3E}">
        <p14:creationId xmlns:p14="http://schemas.microsoft.com/office/powerpoint/2010/main" val="328512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normAutofit fontScale="97500"/>
          </a:bodyPr>
          <a:lstStyle/>
          <a:p>
            <a:pPr lvl="0" algn="ctr">
              <a:spcBef>
                <a:spcPct val="0"/>
              </a:spcBef>
              <a:defRPr/>
            </a:pPr>
            <a:r>
              <a:rPr lang="en-US" sz="4400" dirty="0"/>
              <a:t>Approach</a:t>
            </a:r>
          </a:p>
        </p:txBody>
      </p:sp>
      <p:pic>
        <p:nvPicPr>
          <p:cNvPr id="4" name="Picture 3">
            <a:extLst>
              <a:ext uri="{FF2B5EF4-FFF2-40B4-BE49-F238E27FC236}">
                <a16:creationId xmlns:a16="http://schemas.microsoft.com/office/drawing/2014/main" id="{43B2AAF4-F63F-ED47-BE35-09B3BF446164}"/>
              </a:ext>
            </a:extLst>
          </p:cNvPr>
          <p:cNvPicPr/>
          <p:nvPr/>
        </p:nvPicPr>
        <p:blipFill>
          <a:blip r:embed="rId3"/>
          <a:stretch>
            <a:fillRect/>
          </a:stretch>
        </p:blipFill>
        <p:spPr>
          <a:xfrm>
            <a:off x="1219200" y="1145857"/>
            <a:ext cx="6839976" cy="5254943"/>
          </a:xfrm>
          <a:prstGeom prst="rect">
            <a:avLst/>
          </a:prstGeom>
        </p:spPr>
      </p:pic>
    </p:spTree>
    <p:extLst>
      <p:ext uri="{BB962C8B-B14F-4D97-AF65-F5344CB8AC3E}">
        <p14:creationId xmlns:p14="http://schemas.microsoft.com/office/powerpoint/2010/main" val="271056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Data and Sources</a:t>
            </a:r>
          </a:p>
        </p:txBody>
      </p:sp>
      <p:sp>
        <p:nvSpPr>
          <p:cNvPr id="3" name="Content Placeholder 2"/>
          <p:cNvSpPr txBox="1">
            <a:spLocks/>
          </p:cNvSpPr>
          <p:nvPr/>
        </p:nvSpPr>
        <p:spPr>
          <a:xfrm>
            <a:off x="457200" y="1600200"/>
            <a:ext cx="8382000" cy="464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Runoff, </a:t>
            </a:r>
            <a:r>
              <a:rPr kumimoji="0" lang="en-US" sz="3200" b="0" i="0" u="none" strike="noStrike" kern="1200" cap="none" spc="0" normalizeH="0" baseline="0" noProof="0" dirty="0" err="1">
                <a:ln>
                  <a:noFill/>
                </a:ln>
                <a:solidFill>
                  <a:schemeClr val="tx1"/>
                </a:solidFill>
                <a:effectLst/>
                <a:uLnTx/>
                <a:uFillTx/>
                <a:latin typeface="+mn-lt"/>
                <a:ea typeface="+mn-ea"/>
                <a:cs typeface="+mn-cs"/>
              </a:rPr>
              <a:t>Precip</a:t>
            </a:r>
            <a:r>
              <a:rPr lang="en-US" sz="3200" dirty="0"/>
              <a:t>, Evap, WL—GLERL </a:t>
            </a: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CC flows—Corps (Coordinating Committee)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St. Lawrence @ Trois </a:t>
            </a:r>
            <a:r>
              <a:rPr kumimoji="0" lang="en-US" sz="3200" b="0" i="0" u="none" strike="noStrike" kern="1200" cap="none" spc="0" normalizeH="0" baseline="0" noProof="0" dirty="0" err="1">
                <a:ln>
                  <a:noFill/>
                </a:ln>
                <a:solidFill>
                  <a:schemeClr val="tx1"/>
                </a:solidFill>
                <a:effectLst/>
                <a:uLnTx/>
                <a:uFillTx/>
                <a:latin typeface="+mn-lt"/>
                <a:ea typeface="+mn-ea"/>
                <a:cs typeface="+mn-cs"/>
              </a:rPr>
              <a:t>Rivieres</a:t>
            </a:r>
            <a:r>
              <a:rPr kumimoji="0" lang="en-US" sz="3200" b="0" i="0" u="none" strike="noStrike" kern="1200" cap="none" spc="0" normalizeH="0" baseline="0" noProof="0" dirty="0">
                <a:ln>
                  <a:noFill/>
                </a:ln>
                <a:solidFill>
                  <a:schemeClr val="tx1"/>
                </a:solidFill>
                <a:effectLst/>
                <a:uLnTx/>
                <a:uFillTx/>
                <a:latin typeface="+mn-lt"/>
                <a:ea typeface="+mn-ea"/>
                <a:cs typeface="+mn-cs"/>
              </a:rPr>
              <a:t>—EC </a:t>
            </a:r>
            <a:r>
              <a:rPr lang="en-US" sz="3200" dirty="0"/>
              <a:t>(</a:t>
            </a:r>
            <a:r>
              <a:rPr kumimoji="0" lang="en-US" sz="3200" b="0" i="0" u="none" strike="noStrike" kern="1200" cap="none" spc="0" normalizeH="0" baseline="0" noProof="0" dirty="0">
                <a:ln>
                  <a:noFill/>
                </a:ln>
                <a:solidFill>
                  <a:schemeClr val="tx1"/>
                </a:solidFill>
                <a:effectLst/>
                <a:uLnTx/>
                <a:uFillTx/>
                <a:latin typeface="+mn-lt"/>
                <a:ea typeface="+mn-ea"/>
                <a:cs typeface="+mn-cs"/>
              </a:rPr>
              <a:t>modeled)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Diversions and CU—each Party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6425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Reports</a:t>
            </a:r>
          </a:p>
        </p:txBody>
      </p:sp>
      <p:sp>
        <p:nvSpPr>
          <p:cNvPr id="3" name="Content Placeholder 2"/>
          <p:cNvSpPr txBox="1">
            <a:spLocks/>
          </p:cNvSpPr>
          <p:nvPr/>
        </p:nvSpPr>
        <p:spPr>
          <a:xfrm>
            <a:off x="457200" y="1600200"/>
            <a:ext cx="8382000" cy="4648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2006-2010—Included detailed error-checking of diversion and CU data in GLC database</a:t>
            </a:r>
            <a:endParaRPr kumimoji="0" lang="en-US" sz="32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2011-2015—Used diversion and CU data from annual GLC Water Use reports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Annual summaries in annual GLC Water Use reports due to 50 </a:t>
            </a:r>
            <a:r>
              <a:rPr kumimoji="0" lang="en-US" sz="3200" b="0" i="0" u="none" strike="noStrike" kern="1200" cap="none" spc="0" normalizeH="0" baseline="0" noProof="0" dirty="0" err="1">
                <a:ln>
                  <a:noFill/>
                </a:ln>
                <a:solidFill>
                  <a:schemeClr val="tx1"/>
                </a:solidFill>
                <a:effectLst/>
                <a:uLnTx/>
                <a:uFillTx/>
                <a:latin typeface="+mn-lt"/>
                <a:ea typeface="+mn-ea"/>
                <a:cs typeface="+mn-cs"/>
              </a:rPr>
              <a:t>mgd</a:t>
            </a:r>
            <a:r>
              <a:rPr kumimoji="0" lang="en-US" sz="3200" b="0" i="0" u="none" strike="noStrike" kern="1200" cap="none" spc="0" normalizeH="0" baseline="0" noProof="0" dirty="0">
                <a:ln>
                  <a:noFill/>
                </a:ln>
                <a:solidFill>
                  <a:schemeClr val="tx1"/>
                </a:solidFill>
                <a:effectLst/>
                <a:uLnTx/>
                <a:uFillTx/>
                <a:latin typeface="+mn-lt"/>
                <a:ea typeface="+mn-ea"/>
                <a:cs typeface="+mn-cs"/>
              </a:rPr>
              <a:t> trigger</a:t>
            </a:r>
          </a:p>
        </p:txBody>
      </p:sp>
    </p:spTree>
    <p:extLst>
      <p:ext uri="{BB962C8B-B14F-4D97-AF65-F5344CB8AC3E}">
        <p14:creationId xmlns:p14="http://schemas.microsoft.com/office/powerpoint/2010/main" val="202476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Results for Great Lakes Basin</a:t>
            </a:r>
          </a:p>
        </p:txBody>
      </p:sp>
      <p:pic>
        <p:nvPicPr>
          <p:cNvPr id="4" name="Picture 3">
            <a:extLst>
              <a:ext uri="{FF2B5EF4-FFF2-40B4-BE49-F238E27FC236}">
                <a16:creationId xmlns:a16="http://schemas.microsoft.com/office/drawing/2014/main" id="{04A64551-834D-314F-A08D-8F60CCBF7EDC}"/>
              </a:ext>
            </a:extLst>
          </p:cNvPr>
          <p:cNvPicPr/>
          <p:nvPr/>
        </p:nvPicPr>
        <p:blipFill>
          <a:blip r:embed="rId3">
            <a:extLst>
              <a:ext uri="{28A0092B-C50C-407E-A947-70E740481C1C}">
                <a14:useLocalDpi xmlns:a14="http://schemas.microsoft.com/office/drawing/2010/main" val="0"/>
              </a:ext>
            </a:extLst>
          </a:blip>
          <a:stretch>
            <a:fillRect/>
          </a:stretch>
        </p:blipFill>
        <p:spPr>
          <a:xfrm>
            <a:off x="0" y="1869098"/>
            <a:ext cx="9144000" cy="3116384"/>
          </a:xfrm>
          <a:prstGeom prst="rect">
            <a:avLst/>
          </a:prstGeom>
        </p:spPr>
      </p:pic>
    </p:spTree>
    <p:extLst>
      <p:ext uri="{BB962C8B-B14F-4D97-AF65-F5344CB8AC3E}">
        <p14:creationId xmlns:p14="http://schemas.microsoft.com/office/powerpoint/2010/main" val="162509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Results for Great Lakes Basin</a:t>
            </a:r>
          </a:p>
        </p:txBody>
      </p:sp>
      <p:pic>
        <p:nvPicPr>
          <p:cNvPr id="5" name="Picture 4">
            <a:extLst>
              <a:ext uri="{FF2B5EF4-FFF2-40B4-BE49-F238E27FC236}">
                <a16:creationId xmlns:a16="http://schemas.microsoft.com/office/drawing/2014/main" id="{50D30FE0-9CB4-6C47-AC16-C4BC2BF47DF3}"/>
              </a:ext>
            </a:extLst>
          </p:cNvPr>
          <p:cNvPicPr/>
          <p:nvPr/>
        </p:nvPicPr>
        <p:blipFill>
          <a:blip r:embed="rId3"/>
          <a:stretch>
            <a:fillRect/>
          </a:stretch>
        </p:blipFill>
        <p:spPr>
          <a:xfrm>
            <a:off x="-26800" y="1143001"/>
            <a:ext cx="9197598" cy="5029199"/>
          </a:xfrm>
          <a:prstGeom prst="rect">
            <a:avLst/>
          </a:prstGeom>
        </p:spPr>
      </p:pic>
    </p:spTree>
    <p:extLst>
      <p:ext uri="{BB962C8B-B14F-4D97-AF65-F5344CB8AC3E}">
        <p14:creationId xmlns:p14="http://schemas.microsoft.com/office/powerpoint/2010/main" val="143803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p:spPr>
        <p:txBody>
          <a:bodyPr>
            <a:normAutofit fontScale="97500"/>
          </a:bodyPr>
          <a:lstStyle/>
          <a:p>
            <a:pPr lvl="0" algn="ctr">
              <a:spcBef>
                <a:spcPct val="0"/>
              </a:spcBef>
              <a:defRPr/>
            </a:pPr>
            <a:r>
              <a:rPr lang="en-US" sz="4400" dirty="0"/>
              <a:t>Results for Great Lakes Basin</a:t>
            </a:r>
          </a:p>
        </p:txBody>
      </p:sp>
      <p:pic>
        <p:nvPicPr>
          <p:cNvPr id="4" name="Picture 3">
            <a:extLst>
              <a:ext uri="{FF2B5EF4-FFF2-40B4-BE49-F238E27FC236}">
                <a16:creationId xmlns:a16="http://schemas.microsoft.com/office/drawing/2014/main" id="{8514898B-47FF-7C42-8A42-11396DF9EBE1}"/>
              </a:ext>
            </a:extLst>
          </p:cNvPr>
          <p:cNvPicPr/>
          <p:nvPr/>
        </p:nvPicPr>
        <p:blipFill>
          <a:blip r:embed="rId3">
            <a:extLst>
              <a:ext uri="{28A0092B-C50C-407E-A947-70E740481C1C}">
                <a14:useLocalDpi xmlns:a14="http://schemas.microsoft.com/office/drawing/2010/main" val="0"/>
              </a:ext>
            </a:extLst>
          </a:blip>
          <a:stretch>
            <a:fillRect/>
          </a:stretch>
        </p:blipFill>
        <p:spPr>
          <a:xfrm>
            <a:off x="-64393" y="1524000"/>
            <a:ext cx="9208394" cy="2514600"/>
          </a:xfrm>
          <a:prstGeom prst="rect">
            <a:avLst/>
          </a:prstGeom>
        </p:spPr>
      </p:pic>
    </p:spTree>
    <p:extLst>
      <p:ext uri="{BB962C8B-B14F-4D97-AF65-F5344CB8AC3E}">
        <p14:creationId xmlns:p14="http://schemas.microsoft.com/office/powerpoint/2010/main" val="968145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13907</TotalTime>
  <Words>553</Words>
  <Application>Microsoft Macintosh PowerPoint</Application>
  <PresentationFormat>On-screen Show (4:3)</PresentationFormat>
  <Paragraphs>66</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Cumulative Impact Assessments— Overview of Past Cumulative Impact Assessments and Future Scientific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Nicholas</dc:creator>
  <cp:lastModifiedBy>Microsoft Office User</cp:lastModifiedBy>
  <cp:revision>225</cp:revision>
  <cp:lastPrinted>2016-12-06T17:13:42Z</cp:lastPrinted>
  <dcterms:created xsi:type="dcterms:W3CDTF">2013-08-27T14:43:48Z</dcterms:created>
  <dcterms:modified xsi:type="dcterms:W3CDTF">2019-09-16T15:28:40Z</dcterms:modified>
</cp:coreProperties>
</file>