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s/slide6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67.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29.xml" ContentType="application/vnd.openxmlformats-officedocument.presentationml.notesSlide+xml"/>
  <Override PartName="/ppt/notesSlides/notesSlide5.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notesSlides/notesSlide39.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notesSlides/notesSlide49.xml" ContentType="application/vnd.openxmlformats-officedocument.presentationml.notesSlide+xml"/>
  <Override PartName="/ppt/slideLayouts/slideLayout13.xml" ContentType="application/vnd.openxmlformats-officedocument.presentationml.slideLayout+xml"/>
  <Override PartName="/ppt/notesSlides/notesSlide48.xml" ContentType="application/vnd.openxmlformats-officedocument.presentationml.notesSlide+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slideLayouts/slideLayout7.xml" ContentType="application/vnd.openxmlformats-officedocument.presentationml.slideLayout+xml"/>
  <Override PartName="/ppt/notesSlides/notesSlide5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50.xml" ContentType="application/vnd.openxmlformats-officedocument.presentationml.notesSlide+xml"/>
  <Override PartName="/ppt/slideLayouts/slideLayout15.xml" ContentType="application/vnd.openxmlformats-officedocument.presentationml.slideLayout+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3.xml" ContentType="application/vnd.openxmlformats-officedocument.presentationml.notesSlide+xml"/>
  <Override PartName="/ppt/notesSlides/notesSlide1.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4.xml" ContentType="application/vnd.openxmlformats-officedocument.presentationml.notesSlide+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notesSlides/notesSlide4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Lst>
  <p:notesMasterIdLst>
    <p:notesMasterId r:id="rId79"/>
  </p:notesMasterIdLst>
  <p:handoutMasterIdLst>
    <p:handoutMasterId r:id="rId80"/>
  </p:handoutMasterIdLst>
  <p:sldIdLst>
    <p:sldId id="444" r:id="rId2"/>
    <p:sldId id="466" r:id="rId3"/>
    <p:sldId id="467" r:id="rId4"/>
    <p:sldId id="468" r:id="rId5"/>
    <p:sldId id="469" r:id="rId6"/>
    <p:sldId id="462" r:id="rId7"/>
    <p:sldId id="463" r:id="rId8"/>
    <p:sldId id="464" r:id="rId9"/>
    <p:sldId id="465" r:id="rId10"/>
    <p:sldId id="446" r:id="rId11"/>
    <p:sldId id="455" r:id="rId12"/>
    <p:sldId id="452" r:id="rId13"/>
    <p:sldId id="454" r:id="rId14"/>
    <p:sldId id="456" r:id="rId15"/>
    <p:sldId id="457" r:id="rId16"/>
    <p:sldId id="453" r:id="rId17"/>
    <p:sldId id="459" r:id="rId18"/>
    <p:sldId id="460" r:id="rId19"/>
    <p:sldId id="473" r:id="rId20"/>
    <p:sldId id="515" r:id="rId21"/>
    <p:sldId id="516" r:id="rId22"/>
    <p:sldId id="517" r:id="rId23"/>
    <p:sldId id="518" r:id="rId24"/>
    <p:sldId id="475" r:id="rId25"/>
    <p:sldId id="476" r:id="rId26"/>
    <p:sldId id="519" r:id="rId27"/>
    <p:sldId id="477" r:id="rId28"/>
    <p:sldId id="472" r:id="rId29"/>
    <p:sldId id="520" r:id="rId30"/>
    <p:sldId id="479" r:id="rId31"/>
    <p:sldId id="308" r:id="rId32"/>
    <p:sldId id="513" r:id="rId33"/>
    <p:sldId id="450" r:id="rId34"/>
    <p:sldId id="431" r:id="rId35"/>
    <p:sldId id="480" r:id="rId36"/>
    <p:sldId id="482" r:id="rId37"/>
    <p:sldId id="483" r:id="rId38"/>
    <p:sldId id="485" r:id="rId39"/>
    <p:sldId id="316" r:id="rId40"/>
    <p:sldId id="410" r:id="rId41"/>
    <p:sldId id="430" r:id="rId42"/>
    <p:sldId id="317" r:id="rId43"/>
    <p:sldId id="486" r:id="rId44"/>
    <p:sldId id="487" r:id="rId45"/>
    <p:sldId id="488" r:id="rId46"/>
    <p:sldId id="489" r:id="rId47"/>
    <p:sldId id="497" r:id="rId48"/>
    <p:sldId id="422" r:id="rId49"/>
    <p:sldId id="498" r:id="rId50"/>
    <p:sldId id="499" r:id="rId51"/>
    <p:sldId id="380" r:id="rId52"/>
    <p:sldId id="502" r:id="rId53"/>
    <p:sldId id="503" r:id="rId54"/>
    <p:sldId id="504" r:id="rId55"/>
    <p:sldId id="505" r:id="rId56"/>
    <p:sldId id="506" r:id="rId57"/>
    <p:sldId id="507" r:id="rId58"/>
    <p:sldId id="508" r:id="rId59"/>
    <p:sldId id="509" r:id="rId60"/>
    <p:sldId id="510" r:id="rId61"/>
    <p:sldId id="511" r:id="rId62"/>
    <p:sldId id="512" r:id="rId63"/>
    <p:sldId id="492" r:id="rId64"/>
    <p:sldId id="432" r:id="rId65"/>
    <p:sldId id="500" r:id="rId66"/>
    <p:sldId id="501" r:id="rId67"/>
    <p:sldId id="496" r:id="rId68"/>
    <p:sldId id="327" r:id="rId69"/>
    <p:sldId id="521" r:id="rId70"/>
    <p:sldId id="522" r:id="rId71"/>
    <p:sldId id="523" r:id="rId72"/>
    <p:sldId id="524" r:id="rId73"/>
    <p:sldId id="526" r:id="rId74"/>
    <p:sldId id="527" r:id="rId75"/>
    <p:sldId id="528" r:id="rId76"/>
    <p:sldId id="529" r:id="rId77"/>
    <p:sldId id="445" r:id="rId7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66FF"/>
    <a:srgbClr val="CC3300"/>
    <a:srgbClr val="0000FF"/>
    <a:srgbClr val="FF9999"/>
    <a:srgbClr val="FF9933"/>
    <a:srgbClr val="66CCFF"/>
    <a:srgbClr val="FFFF00"/>
    <a:srgbClr val="FFFF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85381" autoAdjust="0"/>
  </p:normalViewPr>
  <p:slideViewPr>
    <p:cSldViewPr>
      <p:cViewPr varScale="1">
        <p:scale>
          <a:sx n="71" d="100"/>
          <a:sy n="71" d="100"/>
        </p:scale>
        <p:origin x="787"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2928"/>
    </p:cViewPr>
  </p:sorterViewPr>
  <p:notesViewPr>
    <p:cSldViewPr>
      <p:cViewPr varScale="1">
        <p:scale>
          <a:sx n="68" d="100"/>
          <a:sy n="68" d="100"/>
        </p:scale>
        <p:origin x="2908" y="5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eaLnBrk="0" hangingPunct="0">
              <a:defRPr sz="1200">
                <a:latin typeface="Times New Roman" pitchFamily="18" charset="0"/>
              </a:defRPr>
            </a:lvl1pPr>
          </a:lstStyle>
          <a:p>
            <a:pPr>
              <a:defRPr/>
            </a:pPr>
            <a:r>
              <a:rPr lang="en-US"/>
              <a:t>How to perform a Water Audit</a:t>
            </a:r>
          </a:p>
        </p:txBody>
      </p:sp>
      <p:sp>
        <p:nvSpPr>
          <p:cNvPr id="14339" name="Rectangle 3"/>
          <p:cNvSpPr>
            <a:spLocks noGrp="1" noChangeArrowheads="1"/>
          </p:cNvSpPr>
          <p:nvPr>
            <p:ph type="dt" sz="quarter" idx="1"/>
          </p:nvPr>
        </p:nvSpPr>
        <p:spPr bwMode="auto">
          <a:xfrm>
            <a:off x="3971925"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eaLnBrk="0" hangingPunct="0">
              <a:defRPr sz="1200">
                <a:latin typeface="Times New Roman" pitchFamily="18" charset="0"/>
              </a:defRPr>
            </a:lvl1pPr>
          </a:lstStyle>
          <a:p>
            <a:pPr>
              <a:defRPr/>
            </a:pPr>
            <a:fld id="{61836825-6B30-457A-85BA-1C1B3F8F7DEA}" type="datetime1">
              <a:rPr lang="en-US"/>
              <a:pPr>
                <a:defRPr/>
              </a:pPr>
              <a:t>6/10/2022</a:t>
            </a:fld>
            <a:endParaRPr lang="en-US" dirty="0"/>
          </a:p>
        </p:txBody>
      </p:sp>
      <p:sp>
        <p:nvSpPr>
          <p:cNvPr id="14340" name="Rectangle 4"/>
          <p:cNvSpPr>
            <a:spLocks noGrp="1" noChangeArrowheads="1"/>
          </p:cNvSpPr>
          <p:nvPr>
            <p:ph type="ftr" sz="quarter" idx="2"/>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eaLnBrk="0" hangingPunct="0">
              <a:defRPr sz="1200">
                <a:latin typeface="Times New Roman" pitchFamily="18" charset="0"/>
              </a:defRPr>
            </a:lvl1pPr>
          </a:lstStyle>
          <a:p>
            <a:pPr>
              <a:defRPr/>
            </a:pPr>
            <a:r>
              <a:rPr lang="en-US"/>
              <a:t>Water Audits - a simple "How To'</a:t>
            </a:r>
          </a:p>
        </p:txBody>
      </p:sp>
      <p:sp>
        <p:nvSpPr>
          <p:cNvPr id="14341" name="Rectangle 5"/>
          <p:cNvSpPr>
            <a:spLocks noGrp="1" noChangeArrowheads="1"/>
          </p:cNvSpPr>
          <p:nvPr>
            <p:ph type="sldNum" sz="quarter" idx="3"/>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CB2B0D7D-B856-4D6B-9D8C-AD835E1B9943}" type="slidenum">
              <a:rPr lang="en-US" altLang="en-US"/>
              <a:pPr>
                <a:defRPr/>
              </a:pPr>
              <a:t>‹#›</a:t>
            </a:fld>
            <a:endParaRPr lang="en-US" altLang="en-US"/>
          </a:p>
        </p:txBody>
      </p:sp>
    </p:spTree>
    <p:extLst>
      <p:ext uri="{BB962C8B-B14F-4D97-AF65-F5344CB8AC3E}">
        <p14:creationId xmlns:p14="http://schemas.microsoft.com/office/powerpoint/2010/main" val="282699501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eaLnBrk="0" hangingPunct="0">
              <a:defRPr sz="1200">
                <a:latin typeface="Times New Roman" pitchFamily="18" charset="0"/>
              </a:defRPr>
            </a:lvl1pPr>
          </a:lstStyle>
          <a:p>
            <a:pPr>
              <a:defRPr/>
            </a:pPr>
            <a:r>
              <a:rPr lang="en-US"/>
              <a:t>John H. Van Arsdel, Vice President</a:t>
            </a:r>
          </a:p>
        </p:txBody>
      </p:sp>
      <p:sp>
        <p:nvSpPr>
          <p:cNvPr id="2051" name="Rectangle 9"/>
          <p:cNvSpPr>
            <a:spLocks noGrp="1" noRot="1" noChangeAspect="1" noChangeArrowheads="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5038" y="4416425"/>
            <a:ext cx="5140325" cy="418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971925"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eaLnBrk="0" hangingPunct="0">
              <a:defRPr sz="1200">
                <a:latin typeface="Times New Roman" pitchFamily="18" charset="0"/>
              </a:defRPr>
            </a:lvl1pPr>
          </a:lstStyle>
          <a:p>
            <a:pPr>
              <a:defRPr/>
            </a:pPr>
            <a:fld id="{81C1FA8E-CDA7-49B0-A8A4-36BE85EA8F56}" type="datetime1">
              <a:rPr lang="en-US"/>
              <a:pPr>
                <a:defRPr/>
              </a:pPr>
              <a:t>6/10/2022</a:t>
            </a:fld>
            <a:endParaRPr lang="en-US" dirty="0"/>
          </a:p>
        </p:txBody>
      </p:sp>
      <p:sp>
        <p:nvSpPr>
          <p:cNvPr id="2060" name="Rectangle 12"/>
          <p:cNvSpPr>
            <a:spLocks noGrp="1" noChangeArrowheads="1"/>
          </p:cNvSpPr>
          <p:nvPr>
            <p:ph type="ftr" sz="quarter" idx="4"/>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eaLnBrk="0" hangingPunct="0">
              <a:defRPr sz="1200">
                <a:latin typeface="Times New Roman" pitchFamily="18" charset="0"/>
              </a:defRPr>
            </a:lvl1pPr>
          </a:lstStyle>
          <a:p>
            <a:pPr>
              <a:defRPr/>
            </a:pPr>
            <a:r>
              <a:rPr lang="en-US"/>
              <a:t>Water Audits - a simple "How To'</a:t>
            </a:r>
          </a:p>
        </p:txBody>
      </p:sp>
      <p:sp>
        <p:nvSpPr>
          <p:cNvPr id="2061" name="Rectangle 13"/>
          <p:cNvSpPr>
            <a:spLocks noGrp="1" noChangeArrowheads="1"/>
          </p:cNvSpPr>
          <p:nvPr>
            <p:ph type="sldNum" sz="quarter" idx="5"/>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FDBDCAF2-5657-46E7-8C39-57EF1F9029BC}" type="slidenum">
              <a:rPr lang="en-US" altLang="en-US"/>
              <a:pPr>
                <a:defRPr/>
              </a:pPr>
              <a:t>‹#›</a:t>
            </a:fld>
            <a:endParaRPr lang="en-US" altLang="en-US"/>
          </a:p>
        </p:txBody>
      </p:sp>
    </p:spTree>
    <p:extLst>
      <p:ext uri="{BB962C8B-B14F-4D97-AF65-F5344CB8AC3E}">
        <p14:creationId xmlns:p14="http://schemas.microsoft.com/office/powerpoint/2010/main" val="2907912842"/>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095C6F3-E2B2-4188-BD3E-8CB3F78B18B9}" type="datetime1">
              <a:rPr kumimoji="0" lang="en-US" altLang="en-US" smtClean="0">
                <a:latin typeface="Times New Roman" panose="02020603050405020304" pitchFamily="18" charset="0"/>
              </a:rPr>
              <a:pPr>
                <a:spcBef>
                  <a:spcPct val="0"/>
                </a:spcBef>
              </a:pPr>
              <a:t>6/10/2022</a:t>
            </a:fld>
            <a:endParaRPr kumimoji="0" lang="en-US" altLang="en-US">
              <a:latin typeface="Times New Roman" panose="02020603050405020304" pitchFamily="18" charset="0"/>
            </a:endParaRPr>
          </a:p>
        </p:txBody>
      </p:sp>
      <p:sp>
        <p:nvSpPr>
          <p:cNvPr id="5123"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1A4CD73-A1AD-4192-A228-BDBE53AB616F}" type="slidenum">
              <a:rPr kumimoji="0" lang="en-US" altLang="en-US" smtClean="0">
                <a:latin typeface="Times New Roman" panose="02020603050405020304" pitchFamily="18" charset="0"/>
              </a:rPr>
              <a:pPr>
                <a:spcBef>
                  <a:spcPct val="0"/>
                </a:spcBef>
              </a:pPr>
              <a:t>1</a:t>
            </a:fld>
            <a:endParaRPr kumimoji="0" lang="en-US" altLang="en-US">
              <a:latin typeface="Times New Roman" panose="02020603050405020304" pitchFamily="18" charset="0"/>
            </a:endParaRPr>
          </a:p>
        </p:txBody>
      </p:sp>
    </p:spTree>
    <p:extLst>
      <p:ext uri="{BB962C8B-B14F-4D97-AF65-F5344CB8AC3E}">
        <p14:creationId xmlns:p14="http://schemas.microsoft.com/office/powerpoint/2010/main" val="1944632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a:t>Water leakage goes beyond waste as it has potential to do damage and create hazards.  Small systems are more prone to overuse their water supply if there is a hidden major break.  Bad leaks have the potential to allow contaminants into the water system and the EPA appears to have some increasing interest in water quality issues in the pipe network especially contamination from intrusion and backflow.  The leak in the center picture is directly below a joint in a sewer pipe – in this case it is a storm sewer.  That is a tiny jet of water from the iron pipe hitting the bottom of the concrete pipe and then spraying</a:t>
            </a:r>
            <a:r>
              <a:rPr lang="en-US" baseline="0" dirty="0"/>
              <a:t> and flowing away from the pipes.</a:t>
            </a:r>
            <a:endParaRPr lang="en-US" dirty="0"/>
          </a:p>
        </p:txBody>
      </p:sp>
      <p:sp>
        <p:nvSpPr>
          <p:cNvPr id="64516" name="Slide Number Placeholder 3"/>
          <p:cNvSpPr>
            <a:spLocks noGrp="1"/>
          </p:cNvSpPr>
          <p:nvPr>
            <p:ph type="sldNum" sz="quarter" idx="5"/>
          </p:nvPr>
        </p:nvSpPr>
        <p:spPr>
          <a:noFill/>
        </p:spPr>
        <p:txBody>
          <a:bodyPr/>
          <a:lstStyle/>
          <a:p>
            <a:pPr defTabSz="933450"/>
            <a:fld id="{F8F8A08E-5767-45AD-AFB4-D63BA295DDC7}" type="slidenum">
              <a:rPr lang="en-US" smtClean="0"/>
              <a:pPr defTabSz="933450"/>
              <a:t>21</a:t>
            </a:fld>
            <a:endParaRPr lang="en-US" dirty="0"/>
          </a:p>
        </p:txBody>
      </p:sp>
    </p:spTree>
    <p:extLst>
      <p:ext uri="{BB962C8B-B14F-4D97-AF65-F5344CB8AC3E}">
        <p14:creationId xmlns:p14="http://schemas.microsoft.com/office/powerpoint/2010/main" val="2824756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a:t>Water leakage goes beyond waste as it has the potential to use up a utility’s limited resources which includes labor, equipment and material.  Most critically, it may tax the limited water resources available.</a:t>
            </a:r>
          </a:p>
        </p:txBody>
      </p:sp>
      <p:sp>
        <p:nvSpPr>
          <p:cNvPr id="64516" name="Slide Number Placeholder 3"/>
          <p:cNvSpPr>
            <a:spLocks noGrp="1"/>
          </p:cNvSpPr>
          <p:nvPr>
            <p:ph type="sldNum" sz="quarter" idx="5"/>
          </p:nvPr>
        </p:nvSpPr>
        <p:spPr>
          <a:noFill/>
        </p:spPr>
        <p:txBody>
          <a:bodyPr/>
          <a:lstStyle/>
          <a:p>
            <a:pPr defTabSz="933450"/>
            <a:fld id="{F8F8A08E-5767-45AD-AFB4-D63BA295DDC7}" type="slidenum">
              <a:rPr lang="en-US" smtClean="0"/>
              <a:pPr defTabSz="933450"/>
              <a:t>22</a:t>
            </a:fld>
            <a:endParaRPr lang="en-US" dirty="0"/>
          </a:p>
        </p:txBody>
      </p:sp>
    </p:spTree>
    <p:extLst>
      <p:ext uri="{BB962C8B-B14F-4D97-AF65-F5344CB8AC3E}">
        <p14:creationId xmlns:p14="http://schemas.microsoft.com/office/powerpoint/2010/main" val="2512992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dirty="0"/>
              <a:t>Utilities should know customers see how water is wasted. Visible loss and high costs will impact the customers view if there is an impression of misusing a precious resource and customer payments for service.  Ask audience how popular a main break or hydrant flushing program is in a drought condition .  The picture at the right is the helicopter view from a TV news program.</a:t>
            </a:r>
          </a:p>
        </p:txBody>
      </p:sp>
      <p:sp>
        <p:nvSpPr>
          <p:cNvPr id="63492" name="Slide Number Placeholder 3"/>
          <p:cNvSpPr>
            <a:spLocks noGrp="1"/>
          </p:cNvSpPr>
          <p:nvPr>
            <p:ph type="sldNum" sz="quarter" idx="5"/>
          </p:nvPr>
        </p:nvSpPr>
        <p:spPr>
          <a:noFill/>
        </p:spPr>
        <p:txBody>
          <a:bodyPr/>
          <a:lstStyle/>
          <a:p>
            <a:pPr defTabSz="933450"/>
            <a:fld id="{B9C1E064-BF8A-436E-8143-2D2DBEC3CBD4}" type="slidenum">
              <a:rPr lang="en-US" smtClean="0"/>
              <a:pPr defTabSz="933450"/>
              <a:t>23</a:t>
            </a:fld>
            <a:endParaRPr lang="en-US" dirty="0"/>
          </a:p>
        </p:txBody>
      </p:sp>
    </p:spTree>
    <p:extLst>
      <p:ext uri="{BB962C8B-B14F-4D97-AF65-F5344CB8AC3E}">
        <p14:creationId xmlns:p14="http://schemas.microsoft.com/office/powerpoint/2010/main" val="2105345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a:t>
            </a:r>
            <a:r>
              <a:rPr lang="en-US" baseline="0" dirty="0"/>
              <a:t> of Terms.   </a:t>
            </a:r>
            <a:endParaRPr lang="en-US" dirty="0"/>
          </a:p>
        </p:txBody>
      </p:sp>
      <p:sp>
        <p:nvSpPr>
          <p:cNvPr id="4" name="Header Placeholder 3"/>
          <p:cNvSpPr>
            <a:spLocks noGrp="1"/>
          </p:cNvSpPr>
          <p:nvPr>
            <p:ph type="hdr" sz="quarter" idx="10"/>
          </p:nvPr>
        </p:nvSpPr>
        <p:spPr/>
        <p:txBody>
          <a:bodyPr/>
          <a:lstStyle/>
          <a:p>
            <a:pPr>
              <a:defRPr/>
            </a:pPr>
            <a:r>
              <a:rPr lang="en-US"/>
              <a:t>John H. Van Arsdel, Vice President</a:t>
            </a:r>
          </a:p>
        </p:txBody>
      </p:sp>
      <p:sp>
        <p:nvSpPr>
          <p:cNvPr id="5" name="Date Placeholder 4"/>
          <p:cNvSpPr>
            <a:spLocks noGrp="1"/>
          </p:cNvSpPr>
          <p:nvPr>
            <p:ph type="dt" idx="11"/>
          </p:nvPr>
        </p:nvSpPr>
        <p:spPr/>
        <p:txBody>
          <a:bodyPr/>
          <a:lstStyle/>
          <a:p>
            <a:pPr>
              <a:defRPr/>
            </a:pPr>
            <a:fld id="{81C1FA8E-CDA7-49B0-A8A4-36BE85EA8F56}" type="datetime1">
              <a:rPr lang="en-US" smtClean="0"/>
              <a:pPr>
                <a:defRPr/>
              </a:pPr>
              <a:t>6/10/2022</a:t>
            </a:fld>
            <a:endParaRPr lang="en-US" dirty="0"/>
          </a:p>
        </p:txBody>
      </p:sp>
      <p:sp>
        <p:nvSpPr>
          <p:cNvPr id="6" name="Footer Placeholder 5"/>
          <p:cNvSpPr>
            <a:spLocks noGrp="1"/>
          </p:cNvSpPr>
          <p:nvPr>
            <p:ph type="ftr" sz="quarter" idx="12"/>
          </p:nvPr>
        </p:nvSpPr>
        <p:spPr/>
        <p:txBody>
          <a:bodyPr/>
          <a:lstStyle/>
          <a:p>
            <a:pPr>
              <a:defRPr/>
            </a:pPr>
            <a:r>
              <a:rPr lang="en-US"/>
              <a:t>Water Audits - a simple "How To'</a:t>
            </a:r>
          </a:p>
        </p:txBody>
      </p:sp>
      <p:sp>
        <p:nvSpPr>
          <p:cNvPr id="7" name="Slide Number Placeholder 6"/>
          <p:cNvSpPr>
            <a:spLocks noGrp="1"/>
          </p:cNvSpPr>
          <p:nvPr>
            <p:ph type="sldNum" sz="quarter" idx="13"/>
          </p:nvPr>
        </p:nvSpPr>
        <p:spPr/>
        <p:txBody>
          <a:bodyPr/>
          <a:lstStyle/>
          <a:p>
            <a:pPr>
              <a:defRPr/>
            </a:pPr>
            <a:fld id="{FDBDCAF2-5657-46E7-8C39-57EF1F9029BC}" type="slidenum">
              <a:rPr lang="en-US" altLang="en-US" smtClean="0"/>
              <a:pPr>
                <a:defRPr/>
              </a:pPr>
              <a:t>25</a:t>
            </a:fld>
            <a:endParaRPr lang="en-US" altLang="en-US"/>
          </a:p>
        </p:txBody>
      </p:sp>
    </p:spTree>
    <p:extLst>
      <p:ext uri="{BB962C8B-B14F-4D97-AF65-F5344CB8AC3E}">
        <p14:creationId xmlns:p14="http://schemas.microsoft.com/office/powerpoint/2010/main" val="2017031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a:t>So the critical questions to ask about water waste addressed by the audit is how much and where is the water loss.  </a:t>
            </a:r>
          </a:p>
        </p:txBody>
      </p:sp>
      <p:sp>
        <p:nvSpPr>
          <p:cNvPr id="66564" name="Slide Number Placeholder 3"/>
          <p:cNvSpPr>
            <a:spLocks noGrp="1"/>
          </p:cNvSpPr>
          <p:nvPr>
            <p:ph type="sldNum" sz="quarter" idx="5"/>
          </p:nvPr>
        </p:nvSpPr>
        <p:spPr>
          <a:noFill/>
        </p:spPr>
        <p:txBody>
          <a:bodyPr/>
          <a:lstStyle/>
          <a:p>
            <a:pPr defTabSz="933450"/>
            <a:fld id="{6C268FFE-6E93-4A89-B7B1-B9D56D79CE75}" type="slidenum">
              <a:rPr lang="en-US" smtClean="0"/>
              <a:pPr defTabSz="933450"/>
              <a:t>26</a:t>
            </a:fld>
            <a:endParaRPr lang="en-US" dirty="0"/>
          </a:p>
        </p:txBody>
      </p:sp>
    </p:spTree>
    <p:extLst>
      <p:ext uri="{BB962C8B-B14F-4D97-AF65-F5344CB8AC3E}">
        <p14:creationId xmlns:p14="http://schemas.microsoft.com/office/powerpoint/2010/main" val="257886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220D25A-8218-4FCE-AA99-69657A4FDDF1}" type="datetime1">
              <a:rPr kumimoji="0" lang="en-US" altLang="en-US" smtClean="0">
                <a:latin typeface="Times New Roman" panose="02020603050405020304" pitchFamily="18" charset="0"/>
              </a:rPr>
              <a:pPr>
                <a:spcBef>
                  <a:spcPct val="0"/>
                </a:spcBef>
              </a:pPr>
              <a:t>6/10/2022</a:t>
            </a:fld>
            <a:endParaRPr kumimoji="0" lang="en-US" altLang="en-US">
              <a:latin typeface="Times New Roman" panose="02020603050405020304" pitchFamily="18" charset="0"/>
            </a:endParaRPr>
          </a:p>
        </p:txBody>
      </p:sp>
      <p:sp>
        <p:nvSpPr>
          <p:cNvPr id="26627"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34776AD-1801-4216-99D3-9B87DD522E22}" type="slidenum">
              <a:rPr kumimoji="0" lang="en-US" altLang="en-US" smtClean="0">
                <a:latin typeface="Times New Roman" panose="02020603050405020304" pitchFamily="18" charset="0"/>
              </a:rPr>
              <a:pPr>
                <a:spcBef>
                  <a:spcPct val="0"/>
                </a:spcBef>
              </a:pPr>
              <a:t>27</a:t>
            </a:fld>
            <a:endParaRPr kumimoji="0" lang="en-US" altLang="en-US">
              <a:latin typeface="Times New Roman" panose="02020603050405020304"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a:lstStyle/>
          <a:p>
            <a:r>
              <a:rPr lang="en-US" altLang="en-US" dirty="0">
                <a:latin typeface="Arial" panose="020B0604020202020204" pitchFamily="34" charset="0"/>
              </a:rPr>
              <a:t>Practices for the water audit are based on this Water Balance Start on the left… move right.</a:t>
            </a:r>
          </a:p>
        </p:txBody>
      </p:sp>
      <p:sp>
        <p:nvSpPr>
          <p:cNvPr id="26630" name="Header Placeholder 1"/>
          <p:cNvSpPr>
            <a:spLocks noGrp="1"/>
          </p:cNvSpPr>
          <p:nvPr>
            <p:ph type="hdr" sz="quarter"/>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n-US" altLang="en-US">
                <a:latin typeface="Times New Roman" panose="02020603050405020304" pitchFamily="18" charset="0"/>
              </a:rPr>
              <a:t>John H. Van Arsdel, Vice President</a:t>
            </a:r>
          </a:p>
        </p:txBody>
      </p:sp>
      <p:sp>
        <p:nvSpPr>
          <p:cNvPr id="26631" name="Footer Placeholder 1"/>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n-US" altLang="en-US">
                <a:latin typeface="Times New Roman" panose="02020603050405020304" pitchFamily="18" charset="0"/>
              </a:rPr>
              <a:t>Water Audits - a simple "How To'</a:t>
            </a:r>
          </a:p>
        </p:txBody>
      </p:sp>
    </p:spTree>
    <p:extLst>
      <p:ext uri="{BB962C8B-B14F-4D97-AF65-F5344CB8AC3E}">
        <p14:creationId xmlns:p14="http://schemas.microsoft.com/office/powerpoint/2010/main" val="255541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dirty="0"/>
              <a:t>Now there is an AWWA methodology that uses a FREE spreadsheet available on the internet complete with economic considerations  and instructions.  You may wish to consider this option or you may be mandated to use it, so it is included in the training module  </a:t>
            </a:r>
          </a:p>
        </p:txBody>
      </p:sp>
      <p:sp>
        <p:nvSpPr>
          <p:cNvPr id="95236" name="Slide Number Placeholder 3"/>
          <p:cNvSpPr>
            <a:spLocks noGrp="1"/>
          </p:cNvSpPr>
          <p:nvPr>
            <p:ph type="sldNum" sz="quarter" idx="5"/>
          </p:nvPr>
        </p:nvSpPr>
        <p:spPr>
          <a:noFill/>
        </p:spPr>
        <p:txBody>
          <a:bodyPr/>
          <a:lstStyle/>
          <a:p>
            <a:pPr defTabSz="933450"/>
            <a:fld id="{96269E2D-B737-4106-B7EF-7E28769B42B2}" type="slidenum">
              <a:rPr lang="en-US" smtClean="0"/>
              <a:pPr defTabSz="933450"/>
              <a:t>29</a:t>
            </a:fld>
            <a:endParaRPr lang="en-US" dirty="0"/>
          </a:p>
        </p:txBody>
      </p:sp>
    </p:spTree>
    <p:extLst>
      <p:ext uri="{BB962C8B-B14F-4D97-AF65-F5344CB8AC3E}">
        <p14:creationId xmlns:p14="http://schemas.microsoft.com/office/powerpoint/2010/main" val="2329701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dirty="0"/>
              <a:t>So here is the process in one page</a:t>
            </a:r>
          </a:p>
        </p:txBody>
      </p:sp>
      <p:sp>
        <p:nvSpPr>
          <p:cNvPr id="104452" name="Slide Number Placeholder 3"/>
          <p:cNvSpPr>
            <a:spLocks noGrp="1"/>
          </p:cNvSpPr>
          <p:nvPr>
            <p:ph type="sldNum" sz="quarter" idx="5"/>
          </p:nvPr>
        </p:nvSpPr>
        <p:spPr>
          <a:noFill/>
        </p:spPr>
        <p:txBody>
          <a:bodyPr/>
          <a:lstStyle/>
          <a:p>
            <a:pPr defTabSz="971908"/>
            <a:fld id="{B44E5649-30FF-4651-95B2-16E7B834A45C}" type="slidenum">
              <a:rPr lang="en-US" smtClean="0"/>
              <a:pPr defTabSz="971908"/>
              <a:t>30</a:t>
            </a:fld>
            <a:endParaRPr lang="en-US" dirty="0"/>
          </a:p>
        </p:txBody>
      </p:sp>
    </p:spTree>
    <p:extLst>
      <p:ext uri="{BB962C8B-B14F-4D97-AF65-F5344CB8AC3E}">
        <p14:creationId xmlns:p14="http://schemas.microsoft.com/office/powerpoint/2010/main" val="3636839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US" altLang="en-US">
                <a:latin typeface="Arial" panose="020B0604020202020204" pitchFamily="34" charset="0"/>
              </a:rPr>
              <a:t>Top down approach get things started. You just need to start even if you have limited records. </a:t>
            </a:r>
          </a:p>
        </p:txBody>
      </p:sp>
      <p:sp>
        <p:nvSpPr>
          <p:cNvPr id="18436"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18437"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A0D59D-B4FB-40BF-A230-42C5D207DB20}"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18438"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18439"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FBEEF9-0E20-4DF7-A1D5-B6D515C2D2C6}"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23782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dirty="0"/>
              <a:t>There is also a manual that describes various aspects of controlling water loss with a section on small systems that acknowledges some key differences.  </a:t>
            </a:r>
          </a:p>
        </p:txBody>
      </p:sp>
      <p:sp>
        <p:nvSpPr>
          <p:cNvPr id="96260" name="Slide Number Placeholder 3"/>
          <p:cNvSpPr>
            <a:spLocks noGrp="1"/>
          </p:cNvSpPr>
          <p:nvPr>
            <p:ph type="sldNum" sz="quarter" idx="5"/>
          </p:nvPr>
        </p:nvSpPr>
        <p:spPr>
          <a:noFill/>
        </p:spPr>
        <p:txBody>
          <a:bodyPr/>
          <a:lstStyle/>
          <a:p>
            <a:pPr defTabSz="933450"/>
            <a:fld id="{A2B9D628-2553-471D-9208-D24976034815}" type="slidenum">
              <a:rPr lang="en-US" smtClean="0"/>
              <a:pPr defTabSz="933450"/>
              <a:t>32</a:t>
            </a:fld>
            <a:endParaRPr lang="en-US" dirty="0"/>
          </a:p>
        </p:txBody>
      </p:sp>
    </p:spTree>
    <p:extLst>
      <p:ext uri="{BB962C8B-B14F-4D97-AF65-F5344CB8AC3E}">
        <p14:creationId xmlns:p14="http://schemas.microsoft.com/office/powerpoint/2010/main" val="138566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2D83CB5-6A23-4E11-AB86-C88E97D31E95}" type="datetime1">
              <a:rPr kumimoji="0" lang="en-US" altLang="en-US" smtClean="0">
                <a:latin typeface="Times New Roman" panose="02020603050405020304" pitchFamily="18" charset="0"/>
              </a:rPr>
              <a:pPr>
                <a:spcBef>
                  <a:spcPct val="0"/>
                </a:spcBef>
              </a:pPr>
              <a:t>6/10/2022</a:t>
            </a:fld>
            <a:endParaRPr kumimoji="0" lang="en-US" altLang="en-US">
              <a:latin typeface="Times New Roman" panose="02020603050405020304" pitchFamily="18" charset="0"/>
            </a:endParaRPr>
          </a:p>
        </p:txBody>
      </p:sp>
      <p:sp>
        <p:nvSpPr>
          <p:cNvPr id="8195"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4027C27-2C4D-42AE-B558-67C286D4FD71}" type="slidenum">
              <a:rPr kumimoji="0" lang="en-US" altLang="en-US" smtClean="0">
                <a:latin typeface="Times New Roman" panose="02020603050405020304" pitchFamily="18" charset="0"/>
              </a:rPr>
              <a:pPr>
                <a:spcBef>
                  <a:spcPct val="0"/>
                </a:spcBef>
              </a:pPr>
              <a:t>2</a:t>
            </a:fld>
            <a:endParaRPr kumimoji="0" lang="en-US" altLang="en-US">
              <a:latin typeface="Times New Roman" panose="02020603050405020304"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p:spPr>
        <p:txBody>
          <a:bodyPr/>
          <a:lstStyle/>
          <a:p>
            <a:r>
              <a:rPr lang="en-US" altLang="en-US">
                <a:latin typeface="Arial" panose="020B0604020202020204" pitchFamily="34" charset="0"/>
              </a:rPr>
              <a:t>Water Utilities have been trying to balance the scales for years!</a:t>
            </a:r>
          </a:p>
        </p:txBody>
      </p:sp>
    </p:spTree>
    <p:extLst>
      <p:ext uri="{BB962C8B-B14F-4D97-AF65-F5344CB8AC3E}">
        <p14:creationId xmlns:p14="http://schemas.microsoft.com/office/powerpoint/2010/main" val="2729437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dirty="0"/>
          </a:p>
        </p:txBody>
      </p:sp>
      <p:sp>
        <p:nvSpPr>
          <p:cNvPr id="99332" name="Slide Number Placeholder 3"/>
          <p:cNvSpPr>
            <a:spLocks noGrp="1"/>
          </p:cNvSpPr>
          <p:nvPr>
            <p:ph type="sldNum" sz="quarter" idx="5"/>
          </p:nvPr>
        </p:nvSpPr>
        <p:spPr>
          <a:noFill/>
        </p:spPr>
        <p:txBody>
          <a:bodyPr/>
          <a:lstStyle/>
          <a:p>
            <a:pPr defTabSz="933450"/>
            <a:fld id="{64E752EA-5B3A-4AF5-B51C-842A85671486}" type="slidenum">
              <a:rPr lang="en-US" smtClean="0"/>
              <a:pPr defTabSz="933450"/>
              <a:t>33</a:t>
            </a:fld>
            <a:endParaRPr lang="en-US" dirty="0"/>
          </a:p>
        </p:txBody>
      </p:sp>
    </p:spTree>
    <p:extLst>
      <p:ext uri="{BB962C8B-B14F-4D97-AF65-F5344CB8AC3E}">
        <p14:creationId xmlns:p14="http://schemas.microsoft.com/office/powerpoint/2010/main" val="1463518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9940"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39941"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DD2CF7-3D04-4D29-84B2-FA2C8720FEC5}"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39942"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39943"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91B44E-D49B-46F6-891F-ADBDCAE4593B}"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15096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altLang="en-US">
                <a:latin typeface="Arial" panose="020B0604020202020204" pitchFamily="34" charset="0"/>
              </a:rPr>
              <a:t>Start exploring a reading. </a:t>
            </a:r>
          </a:p>
        </p:txBody>
      </p:sp>
      <p:sp>
        <p:nvSpPr>
          <p:cNvPr id="37892"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37893"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1C6211-8F99-4666-9B37-DD84132FE5D7}"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37894"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37895"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10C4A7-299A-4286-9EF4-8227C7CFD18D}"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87335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9940"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39941"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DD2CF7-3D04-4D29-84B2-FA2C8720FEC5}"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39942"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39943"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91B44E-D49B-46F6-891F-ADBDCAE4593B}"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90209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a:latin typeface="Arial" panose="020B0604020202020204" pitchFamily="34" charset="0"/>
              </a:rPr>
              <a:t>Start gathering data. Filling out the form is easy, but gathering the data is very tough. You will need access to a lot of different stuff. </a:t>
            </a:r>
          </a:p>
        </p:txBody>
      </p:sp>
      <p:sp>
        <p:nvSpPr>
          <p:cNvPr id="46084"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46085"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FE754A-4DAE-4904-8CCE-5DBF2BB9F0DD}"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46086"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46087"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E8E463-CAA3-47F1-B77A-54C3648483E8}"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42534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a:latin typeface="Arial" panose="020B0604020202020204" pitchFamily="34" charset="0"/>
              </a:rPr>
              <a:t>All of this data is needed to calculate loss both in actual water volumes as well as dollars. </a:t>
            </a:r>
          </a:p>
        </p:txBody>
      </p:sp>
      <p:sp>
        <p:nvSpPr>
          <p:cNvPr id="48132"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48133"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752A77-698C-49F5-8FA9-515D617DA72F}"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48134"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48135"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4CF2A4-85A7-48C0-AA64-02E4C1FE2CF7}"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63023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dirty="0">
                <a:latin typeface="Arial" panose="020B0604020202020204" pitchFamily="34" charset="0"/>
              </a:rPr>
              <a:t>All of this data is needed to calculate loss both in actual water volumes as well as dollars. </a:t>
            </a:r>
          </a:p>
        </p:txBody>
      </p:sp>
      <p:sp>
        <p:nvSpPr>
          <p:cNvPr id="48132"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48133"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752A77-698C-49F5-8FA9-515D617DA72F}"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48134"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48135"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4CF2A4-85A7-48C0-AA64-02E4C1FE2CF7}"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207445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a:latin typeface="Arial" panose="020B0604020202020204" pitchFamily="34" charset="0"/>
              </a:rPr>
              <a:t>All of this data is needed to calculate loss both in actual water volumes as well as dollars. </a:t>
            </a:r>
          </a:p>
        </p:txBody>
      </p:sp>
      <p:sp>
        <p:nvSpPr>
          <p:cNvPr id="50180"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50181"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BFEF01-4D29-4E62-AD06-DB976EC78DEF}"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50182"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50183"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686BF6-35E2-4D2F-9F5E-A0359D6250B5}"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85038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a:latin typeface="Arial" panose="020B0604020202020204" pitchFamily="34" charset="0"/>
              </a:rPr>
              <a:t>Start entering data in the white cells. </a:t>
            </a:r>
          </a:p>
        </p:txBody>
      </p:sp>
      <p:sp>
        <p:nvSpPr>
          <p:cNvPr id="52228"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52229"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FF89AA-C6F3-422B-8221-918E582B7818}"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52230"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52231"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1422F2-963A-4D41-AEAF-D1D5BFC784E5}"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66916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a:latin typeface="Arial" panose="020B0604020202020204" pitchFamily="34" charset="0"/>
              </a:rPr>
              <a:t>Start entering data in the white cells. </a:t>
            </a:r>
          </a:p>
        </p:txBody>
      </p:sp>
      <p:sp>
        <p:nvSpPr>
          <p:cNvPr id="52228"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52229"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FF89AA-C6F3-422B-8221-918E582B7818}"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52230"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52231"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1422F2-963A-4D41-AEAF-D1D5BFC784E5}"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8084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249F92B-EC7C-4A75-92AC-0B0F130A0EE0}" type="datetime1">
              <a:rPr kumimoji="0" lang="en-US" altLang="en-US" smtClean="0">
                <a:latin typeface="Times New Roman" panose="02020603050405020304" pitchFamily="18" charset="0"/>
              </a:rPr>
              <a:pPr>
                <a:spcBef>
                  <a:spcPct val="0"/>
                </a:spcBef>
              </a:pPr>
              <a:t>6/10/2022</a:t>
            </a:fld>
            <a:endParaRPr kumimoji="0" lang="en-US" altLang="en-US">
              <a:latin typeface="Times New Roman" panose="02020603050405020304" pitchFamily="18" charset="0"/>
            </a:endParaRPr>
          </a:p>
        </p:txBody>
      </p:sp>
      <p:sp>
        <p:nvSpPr>
          <p:cNvPr id="10243"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63BF04D-2A52-4BA6-8A45-470C63E40AB7}" type="slidenum">
              <a:rPr kumimoji="0" lang="en-US" altLang="en-US" smtClean="0">
                <a:latin typeface="Times New Roman" panose="02020603050405020304" pitchFamily="18" charset="0"/>
              </a:rPr>
              <a:pPr>
                <a:spcBef>
                  <a:spcPct val="0"/>
                </a:spcBef>
              </a:pPr>
              <a:t>3</a:t>
            </a:fld>
            <a:endParaRPr kumimoji="0" lang="en-US" altLang="en-US">
              <a:latin typeface="Times New Roman" panose="02020603050405020304" pitchFamily="18"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r>
              <a:rPr lang="en-US" altLang="en-US">
                <a:latin typeface="Arial" panose="020B0604020202020204" pitchFamily="34" charset="0"/>
              </a:rPr>
              <a:t>The Romans understood why water equity was needed for the civilization to be able to function. They understood the protection of the Commons. </a:t>
            </a:r>
          </a:p>
        </p:txBody>
      </p:sp>
    </p:spTree>
    <p:extLst>
      <p:ext uri="{BB962C8B-B14F-4D97-AF65-F5344CB8AC3E}">
        <p14:creationId xmlns:p14="http://schemas.microsoft.com/office/powerpoint/2010/main" val="928742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r>
              <a:rPr lang="en-US" altLang="en-US">
                <a:latin typeface="Arial" panose="020B0604020202020204" pitchFamily="34" charset="0"/>
              </a:rPr>
              <a:t>Examples of various meters. Each has a specific function and if not measuring correctly can be a cause of serious issues for a utility.</a:t>
            </a:r>
          </a:p>
        </p:txBody>
      </p:sp>
      <p:sp>
        <p:nvSpPr>
          <p:cNvPr id="14340"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14341"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C4C067-850B-4B06-BC84-BA9744EBB49C}"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14342"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14343"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7C87B3-ABA1-4FE9-A99D-DBC113EEDBDC}"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16768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in another presentation</a:t>
            </a:r>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49</a:t>
            </a:fld>
            <a:endParaRPr lang="en-US" dirty="0"/>
          </a:p>
        </p:txBody>
      </p:sp>
    </p:spTree>
    <p:extLst>
      <p:ext uri="{BB962C8B-B14F-4D97-AF65-F5344CB8AC3E}">
        <p14:creationId xmlns:p14="http://schemas.microsoft.com/office/powerpoint/2010/main" val="3208759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This slide is in another presentation</a:t>
            </a:r>
          </a:p>
          <a:p>
            <a:endParaRPr lang="en-US" dirty="0"/>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50</a:t>
            </a:fld>
            <a:endParaRPr lang="en-US" dirty="0"/>
          </a:p>
        </p:txBody>
      </p:sp>
    </p:spTree>
    <p:extLst>
      <p:ext uri="{BB962C8B-B14F-4D97-AF65-F5344CB8AC3E}">
        <p14:creationId xmlns:p14="http://schemas.microsoft.com/office/powerpoint/2010/main" val="3319165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altLang="en-US">
                <a:latin typeface="Arial" panose="020B0604020202020204" pitchFamily="34" charset="0"/>
              </a:rPr>
              <a:t> </a:t>
            </a:r>
          </a:p>
        </p:txBody>
      </p:sp>
      <p:sp>
        <p:nvSpPr>
          <p:cNvPr id="99332"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99333"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249F83-F2AA-4627-8C5D-1312144006ED}"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99334"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99335"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8F095C-7397-41DE-B7F6-26FE642E4E21}"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69505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Toned down a notch</a:t>
            </a:r>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52</a:t>
            </a:fld>
            <a:endParaRPr lang="en-US" dirty="0"/>
          </a:p>
        </p:txBody>
      </p:sp>
    </p:spTree>
    <p:extLst>
      <p:ext uri="{BB962C8B-B14F-4D97-AF65-F5344CB8AC3E}">
        <p14:creationId xmlns:p14="http://schemas.microsoft.com/office/powerpoint/2010/main" val="1451985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Toned this down a bit, </a:t>
            </a:r>
            <a:r>
              <a:rPr lang="en-US" dirty="0" smtClean="0"/>
              <a:t>several states’ regulations </a:t>
            </a:r>
            <a:r>
              <a:rPr lang="en-US" dirty="0"/>
              <a:t>still uses this</a:t>
            </a:r>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53</a:t>
            </a:fld>
            <a:endParaRPr lang="en-US" dirty="0"/>
          </a:p>
        </p:txBody>
      </p:sp>
    </p:spTree>
    <p:extLst>
      <p:ext uri="{BB962C8B-B14F-4D97-AF65-F5344CB8AC3E}">
        <p14:creationId xmlns:p14="http://schemas.microsoft.com/office/powerpoint/2010/main" val="1943257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Removed the comment that NRW% calculation not actionable.   Utilities have used % or at least volume NRW to take action (including Tucson Water).   The numerator of the NRW% is still actionable by itself.  The denominator is the poor choice</a:t>
            </a:r>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54</a:t>
            </a:fld>
            <a:endParaRPr lang="en-US" dirty="0"/>
          </a:p>
        </p:txBody>
      </p:sp>
    </p:spTree>
    <p:extLst>
      <p:ext uri="{BB962C8B-B14F-4D97-AF65-F5344CB8AC3E}">
        <p14:creationId xmlns:p14="http://schemas.microsoft.com/office/powerpoint/2010/main" val="1502408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55</a:t>
            </a:fld>
            <a:endParaRPr lang="en-US" dirty="0"/>
          </a:p>
        </p:txBody>
      </p:sp>
    </p:spTree>
    <p:extLst>
      <p:ext uri="{BB962C8B-B14F-4D97-AF65-F5344CB8AC3E}">
        <p14:creationId xmlns:p14="http://schemas.microsoft.com/office/powerpoint/2010/main" val="901400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Blew up contents of the previous slide for improved visual</a:t>
            </a:r>
          </a:p>
          <a:p>
            <a:endParaRPr lang="en-US" dirty="0"/>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57</a:t>
            </a:fld>
            <a:endParaRPr lang="en-US" dirty="0"/>
          </a:p>
        </p:txBody>
      </p:sp>
    </p:spTree>
    <p:extLst>
      <p:ext uri="{BB962C8B-B14F-4D97-AF65-F5344CB8AC3E}">
        <p14:creationId xmlns:p14="http://schemas.microsoft.com/office/powerpoint/2010/main" val="499850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58</a:t>
            </a:fld>
            <a:endParaRPr lang="en-US" dirty="0"/>
          </a:p>
        </p:txBody>
      </p:sp>
    </p:spTree>
    <p:extLst>
      <p:ext uri="{BB962C8B-B14F-4D97-AF65-F5344CB8AC3E}">
        <p14:creationId xmlns:p14="http://schemas.microsoft.com/office/powerpoint/2010/main" val="422774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D6135BB-9F0F-446E-A4F7-122138DCAF30}" type="datetime1">
              <a:rPr kumimoji="0" lang="en-US" altLang="en-US" smtClean="0">
                <a:latin typeface="Times New Roman" panose="02020603050405020304" pitchFamily="18" charset="0"/>
              </a:rPr>
              <a:pPr>
                <a:spcBef>
                  <a:spcPct val="0"/>
                </a:spcBef>
              </a:pPr>
              <a:t>6/10/2022</a:t>
            </a:fld>
            <a:endParaRPr kumimoji="0" lang="en-US" altLang="en-US">
              <a:latin typeface="Times New Roman" panose="02020603050405020304" pitchFamily="18" charset="0"/>
            </a:endParaRPr>
          </a:p>
        </p:txBody>
      </p:sp>
      <p:sp>
        <p:nvSpPr>
          <p:cNvPr id="12291"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F11EADF-9EC9-4496-BF20-D698D2473CE5}" type="slidenum">
              <a:rPr kumimoji="0" lang="en-US" altLang="en-US" smtClean="0">
                <a:latin typeface="Times New Roman" panose="02020603050405020304" pitchFamily="18" charset="0"/>
              </a:rPr>
              <a:pPr>
                <a:spcBef>
                  <a:spcPct val="0"/>
                </a:spcBef>
              </a:pPr>
              <a:t>4</a:t>
            </a:fld>
            <a:endParaRPr kumimoji="0" lang="en-US" altLang="en-US">
              <a:latin typeface="Times New Roman" panose="02020603050405020304" pitchFamily="18" charset="0"/>
            </a:endParaRPr>
          </a:p>
        </p:txBody>
      </p:sp>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51620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Simplified.  Tucson will not have either condition to jeopardize the UARL unless we are analyzing a subsystem.  </a:t>
            </a:r>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60</a:t>
            </a:fld>
            <a:endParaRPr lang="en-US" dirty="0"/>
          </a:p>
        </p:txBody>
      </p:sp>
    </p:spTree>
    <p:extLst>
      <p:ext uri="{BB962C8B-B14F-4D97-AF65-F5344CB8AC3E}">
        <p14:creationId xmlns:p14="http://schemas.microsoft.com/office/powerpoint/2010/main" val="2578258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Clarified retail and incremental production cost</a:t>
            </a:r>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61</a:t>
            </a:fld>
            <a:endParaRPr lang="en-US" dirty="0"/>
          </a:p>
        </p:txBody>
      </p:sp>
    </p:spTree>
    <p:extLst>
      <p:ext uri="{BB962C8B-B14F-4D97-AF65-F5344CB8AC3E}">
        <p14:creationId xmlns:p14="http://schemas.microsoft.com/office/powerpoint/2010/main" val="3570548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Blew up contents for improved visual</a:t>
            </a:r>
          </a:p>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62</a:t>
            </a:fld>
            <a:endParaRPr lang="en-US" dirty="0"/>
          </a:p>
        </p:txBody>
      </p:sp>
    </p:spTree>
    <p:extLst>
      <p:ext uri="{BB962C8B-B14F-4D97-AF65-F5344CB8AC3E}">
        <p14:creationId xmlns:p14="http://schemas.microsoft.com/office/powerpoint/2010/main" val="14169399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r>
              <a:rPr lang="en-US" altLang="en-US">
                <a:latin typeface="Arial" panose="020B0604020202020204" pitchFamily="34" charset="0"/>
              </a:rPr>
              <a:t>Balance sheet filled out.</a:t>
            </a:r>
          </a:p>
        </p:txBody>
      </p:sp>
      <p:sp>
        <p:nvSpPr>
          <p:cNvPr id="134148"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134149"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94F6E2-9CEF-457C-9D8A-7BD9F58782AC}"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134150"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134151"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2BADF5-23DA-431F-A356-233A62174767}"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80813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WRF research projects in 2015 and 2016 have established</a:t>
            </a:r>
            <a:r>
              <a:rPr lang="en-US" baseline="0" dirty="0"/>
              <a:t> these levels of validation.  </a:t>
            </a:r>
          </a:p>
        </p:txBody>
      </p:sp>
      <p:sp>
        <p:nvSpPr>
          <p:cNvPr id="4" name="Slide Number Placeholder 3"/>
          <p:cNvSpPr>
            <a:spLocks noGrp="1"/>
          </p:cNvSpPr>
          <p:nvPr>
            <p:ph type="sldNum" sz="quarter" idx="10"/>
          </p:nvPr>
        </p:nvSpPr>
        <p:spPr/>
        <p:txBody>
          <a:bodyPr/>
          <a:lstStyle/>
          <a:p>
            <a:fld id="{8B7B935E-4182-40E2-B787-D66D16555460}" type="slidenum">
              <a:rPr lang="en-US" smtClean="0"/>
              <a:t>65</a:t>
            </a:fld>
            <a:endParaRPr lang="en-US" dirty="0"/>
          </a:p>
        </p:txBody>
      </p:sp>
    </p:spTree>
    <p:extLst>
      <p:ext uri="{BB962C8B-B14F-4D97-AF65-F5344CB8AC3E}">
        <p14:creationId xmlns:p14="http://schemas.microsoft.com/office/powerpoint/2010/main" val="23029263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compiler to look at how your audit</a:t>
            </a:r>
            <a:r>
              <a:rPr lang="en-US" baseline="0" dirty="0"/>
              <a:t> compares to validated datasets, and how your audit trends in your own utility over time is part of what is called a Level 1 validation – </a:t>
            </a:r>
          </a:p>
          <a:p>
            <a:endParaRPr lang="en-US" baseline="0" dirty="0"/>
          </a:p>
          <a:p>
            <a:r>
              <a:rPr lang="en-US" baseline="0" dirty="0"/>
              <a:t>Let’s put that in context</a:t>
            </a:r>
            <a:endParaRPr lang="en-US" dirty="0"/>
          </a:p>
        </p:txBody>
      </p:sp>
      <p:sp>
        <p:nvSpPr>
          <p:cNvPr id="4" name="Slide Number Placeholder 3"/>
          <p:cNvSpPr>
            <a:spLocks noGrp="1"/>
          </p:cNvSpPr>
          <p:nvPr>
            <p:ph type="sldNum" sz="quarter" idx="10"/>
          </p:nvPr>
        </p:nvSpPr>
        <p:spPr/>
        <p:txBody>
          <a:bodyPr/>
          <a:lstStyle/>
          <a:p>
            <a:fld id="{8B7B935E-4182-40E2-B787-D66D16555460}" type="slidenum">
              <a:rPr lang="en-US" smtClean="0"/>
              <a:t>66</a:t>
            </a:fld>
            <a:endParaRPr lang="en-US" dirty="0"/>
          </a:p>
        </p:txBody>
      </p:sp>
    </p:spTree>
    <p:extLst>
      <p:ext uri="{BB962C8B-B14F-4D97-AF65-F5344CB8AC3E}">
        <p14:creationId xmlns:p14="http://schemas.microsoft.com/office/powerpoint/2010/main" val="36460625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r>
              <a:rPr lang="en-US" altLang="en-US">
                <a:latin typeface="Arial" panose="020B0604020202020204" pitchFamily="34" charset="0"/>
              </a:rPr>
              <a:t>Matrix allows for loss control planning. </a:t>
            </a:r>
          </a:p>
        </p:txBody>
      </p:sp>
      <p:sp>
        <p:nvSpPr>
          <p:cNvPr id="140292" name="Header Placeholder 3"/>
          <p:cNvSpPr>
            <a:spLocks noGrp="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John H. Van Arsdel, Vice President</a:t>
            </a:r>
          </a:p>
        </p:txBody>
      </p:sp>
      <p:sp>
        <p:nvSpPr>
          <p:cNvPr id="140293" name="Date Placeholder 4"/>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A0D69D-71E7-481F-B6E6-1CB581DC022B}" type="datetime1">
              <a:rPr lang="en-US" altLang="en-US" smtClean="0">
                <a:latin typeface="Times New Roman" panose="02020603050405020304" pitchFamily="18" charset="0"/>
              </a:rPr>
              <a:pPr/>
              <a:t>6/10/2022</a:t>
            </a:fld>
            <a:endParaRPr lang="en-US" altLang="en-US">
              <a:latin typeface="Times New Roman" panose="02020603050405020304" pitchFamily="18" charset="0"/>
            </a:endParaRPr>
          </a:p>
        </p:txBody>
      </p:sp>
      <p:sp>
        <p:nvSpPr>
          <p:cNvPr id="140294" name="Footer Placeholder 5"/>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Water Audits - a simple "How To'</a:t>
            </a:r>
          </a:p>
        </p:txBody>
      </p:sp>
      <p:sp>
        <p:nvSpPr>
          <p:cNvPr id="140295" name="Slide Number Placeholder 6"/>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1E305C-001A-47D8-AB25-D4A42D222451}"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21807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a:t>And how can a system test how well its plant facility measures flow and volume?  There are a variety of metering methods.   The graphic shows the use of insertion meters that consultants and some vendors can provide to check on accuracy (within about 1%).  An in-house method if you have a clearwell facility or nearby standpipe is volumetric testing as described on the slide.  Calibration does not mean looking at the system telemetry output only, it is verifying the mechanical measurement method.  </a:t>
            </a:r>
          </a:p>
        </p:txBody>
      </p:sp>
      <p:sp>
        <p:nvSpPr>
          <p:cNvPr id="89092" name="Slide Number Placeholder 3"/>
          <p:cNvSpPr>
            <a:spLocks noGrp="1"/>
          </p:cNvSpPr>
          <p:nvPr>
            <p:ph type="sldNum" sz="quarter" idx="5"/>
          </p:nvPr>
        </p:nvSpPr>
        <p:spPr>
          <a:noFill/>
        </p:spPr>
        <p:txBody>
          <a:bodyPr/>
          <a:lstStyle/>
          <a:p>
            <a:pPr defTabSz="933450"/>
            <a:fld id="{D5E452BD-3D0B-48AC-8D66-AB150EB1FEE0}" type="slidenum">
              <a:rPr lang="en-US" smtClean="0"/>
              <a:pPr defTabSz="933450"/>
              <a:t>69</a:t>
            </a:fld>
            <a:endParaRPr lang="en-US" dirty="0"/>
          </a:p>
        </p:txBody>
      </p:sp>
    </p:spTree>
    <p:extLst>
      <p:ext uri="{BB962C8B-B14F-4D97-AF65-F5344CB8AC3E}">
        <p14:creationId xmlns:p14="http://schemas.microsoft.com/office/powerpoint/2010/main" val="4526295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twelve-month average levels the unevenness shown in the last slide (as long as meters are read more or less the same day at the end of each year)</a:t>
            </a:r>
          </a:p>
        </p:txBody>
      </p:sp>
      <p:sp>
        <p:nvSpPr>
          <p:cNvPr id="4" name="Slide Number Placeholder 3"/>
          <p:cNvSpPr>
            <a:spLocks noGrp="1"/>
          </p:cNvSpPr>
          <p:nvPr>
            <p:ph type="sldNum" sz="quarter" idx="5"/>
          </p:nvPr>
        </p:nvSpPr>
        <p:spPr/>
        <p:txBody>
          <a:bodyPr/>
          <a:lstStyle/>
          <a:p>
            <a:pPr>
              <a:defRPr/>
            </a:pPr>
            <a:fld id="{F2EE9A81-A31F-44E2-B5E5-D6652CFFB85A}" type="slidenum">
              <a:rPr lang="en-US" smtClean="0"/>
              <a:pPr>
                <a:defRPr/>
              </a:pPr>
              <a:t>70</a:t>
            </a:fld>
            <a:endParaRPr lang="en-US" dirty="0"/>
          </a:p>
        </p:txBody>
      </p:sp>
    </p:spTree>
    <p:extLst>
      <p:ext uri="{BB962C8B-B14F-4D97-AF65-F5344CB8AC3E}">
        <p14:creationId xmlns:p14="http://schemas.microsoft.com/office/powerpoint/2010/main" val="6036346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a:t>The thing to remember about apparent loss is it usually represents something that you sell (or could sell) at full retail cost as opposed to leakage which is valued at production cost.  Unauthorized use could be inadvertent customer error or outright theft.  Metering and billing inefficiencies make up the other causes. </a:t>
            </a:r>
          </a:p>
        </p:txBody>
      </p:sp>
      <p:sp>
        <p:nvSpPr>
          <p:cNvPr id="70660" name="Slide Number Placeholder 3"/>
          <p:cNvSpPr>
            <a:spLocks noGrp="1"/>
          </p:cNvSpPr>
          <p:nvPr>
            <p:ph type="sldNum" sz="quarter" idx="5"/>
          </p:nvPr>
        </p:nvSpPr>
        <p:spPr>
          <a:noFill/>
        </p:spPr>
        <p:txBody>
          <a:bodyPr/>
          <a:lstStyle/>
          <a:p>
            <a:pPr defTabSz="933450"/>
            <a:fld id="{1DD4A3E7-2E19-435C-895A-C9D9B0559FA4}" type="slidenum">
              <a:rPr lang="en-US" smtClean="0"/>
              <a:pPr defTabSz="933450"/>
              <a:t>71</a:t>
            </a:fld>
            <a:endParaRPr lang="en-US" dirty="0"/>
          </a:p>
        </p:txBody>
      </p:sp>
    </p:spTree>
    <p:extLst>
      <p:ext uri="{BB962C8B-B14F-4D97-AF65-F5344CB8AC3E}">
        <p14:creationId xmlns:p14="http://schemas.microsoft.com/office/powerpoint/2010/main" val="247036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9E56942-4FE3-4D6C-85B9-F47924763859}" type="datetime1">
              <a:rPr kumimoji="0" lang="en-US" altLang="en-US" smtClean="0">
                <a:latin typeface="Times New Roman" panose="02020603050405020304" pitchFamily="18" charset="0"/>
              </a:rPr>
              <a:pPr>
                <a:spcBef>
                  <a:spcPct val="0"/>
                </a:spcBef>
              </a:pPr>
              <a:t>6/10/2022</a:t>
            </a:fld>
            <a:endParaRPr kumimoji="0" lang="en-US" altLang="en-US">
              <a:latin typeface="Times New Roman" panose="02020603050405020304" pitchFamily="18" charset="0"/>
            </a:endParaRPr>
          </a:p>
        </p:txBody>
      </p:sp>
      <p:sp>
        <p:nvSpPr>
          <p:cNvPr id="16387"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76A61E0-3069-47FF-B408-296F8EB05B4A}" type="slidenum">
              <a:rPr kumimoji="0" lang="en-US" altLang="en-US" smtClean="0">
                <a:latin typeface="Times New Roman" panose="02020603050405020304" pitchFamily="18" charset="0"/>
              </a:rPr>
              <a:pPr>
                <a:spcBef>
                  <a:spcPct val="0"/>
                </a:spcBef>
              </a:pPr>
              <a:t>5</a:t>
            </a:fld>
            <a:endParaRPr kumimoji="0" lang="en-US" altLang="en-US">
              <a:latin typeface="Times New Roman" panose="02020603050405020304" pitchFamily="18" charset="0"/>
            </a:endParaRP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p:spPr>
        <p:txBody>
          <a:bodyPr/>
          <a:lstStyle/>
          <a:p>
            <a:r>
              <a:rPr lang="en-US" altLang="en-US">
                <a:latin typeface="Arial" panose="020B0604020202020204" pitchFamily="34" charset="0"/>
              </a:rPr>
              <a:t>Well… where did it all go?</a:t>
            </a:r>
          </a:p>
        </p:txBody>
      </p:sp>
    </p:spTree>
    <p:extLst>
      <p:ext uri="{BB962C8B-B14F-4D97-AF65-F5344CB8AC3E}">
        <p14:creationId xmlns:p14="http://schemas.microsoft.com/office/powerpoint/2010/main" val="12101543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dirty="0"/>
              <a:t>Many people assume that there is one bad leak when the NRW is high.  It is more commonly an accumulation of small hidden leaks that are undetected for extended periods of time.   Storage leaks often</a:t>
            </a:r>
            <a:r>
              <a:rPr lang="en-US" baseline="0" dirty="0"/>
              <a:t> occur when a tank operates near the overflow level.  Leaks occur on the customer side of service lines.  Tank leaks are not usually as spectacular as the seen in the pictured tank, generally there is an overflow pipe that takes water away discreetly. </a:t>
            </a:r>
            <a:endParaRPr lang="en-US" dirty="0"/>
          </a:p>
        </p:txBody>
      </p:sp>
      <p:sp>
        <p:nvSpPr>
          <p:cNvPr id="71684" name="Slide Number Placeholder 3"/>
          <p:cNvSpPr>
            <a:spLocks noGrp="1"/>
          </p:cNvSpPr>
          <p:nvPr>
            <p:ph type="sldNum" sz="quarter" idx="5"/>
          </p:nvPr>
        </p:nvSpPr>
        <p:spPr>
          <a:noFill/>
        </p:spPr>
        <p:txBody>
          <a:bodyPr/>
          <a:lstStyle/>
          <a:p>
            <a:pPr defTabSz="933450"/>
            <a:fld id="{29826748-3FC6-4164-80B6-8F31E417B980}" type="slidenum">
              <a:rPr lang="en-US" smtClean="0"/>
              <a:pPr defTabSz="933450"/>
              <a:t>72</a:t>
            </a:fld>
            <a:endParaRPr lang="en-US" dirty="0"/>
          </a:p>
        </p:txBody>
      </p:sp>
    </p:spTree>
    <p:extLst>
      <p:ext uri="{BB962C8B-B14F-4D97-AF65-F5344CB8AC3E}">
        <p14:creationId xmlns:p14="http://schemas.microsoft.com/office/powerpoint/2010/main" val="7923452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Water leakage is usually costing you at the rate it costs to make water.  Apparent</a:t>
            </a:r>
            <a:r>
              <a:rPr lang="en-US" baseline="0" dirty="0"/>
              <a:t> loss is lost sales so the retail rate applies.  If water supply is very limited (or if new projects will be needed to offset losses – pump stations, etc.) the cost of leaking water is higher.</a:t>
            </a:r>
            <a:endParaRPr lang="en-US" dirty="0"/>
          </a:p>
        </p:txBody>
      </p:sp>
      <p:sp>
        <p:nvSpPr>
          <p:cNvPr id="4" name="Slide Number Placeholder 3"/>
          <p:cNvSpPr>
            <a:spLocks noGrp="1"/>
          </p:cNvSpPr>
          <p:nvPr>
            <p:ph type="sldNum" sz="quarter" idx="10"/>
          </p:nvPr>
        </p:nvSpPr>
        <p:spPr/>
        <p:txBody>
          <a:bodyPr/>
          <a:lstStyle/>
          <a:p>
            <a:pPr>
              <a:defRPr/>
            </a:pPr>
            <a:fld id="{F2EE9A81-A31F-44E2-B5E5-D6652CFFB85A}" type="slidenum">
              <a:rPr lang="en-US" smtClean="0"/>
              <a:pPr>
                <a:defRPr/>
              </a:pPr>
              <a:t>73</a:t>
            </a:fld>
            <a:endParaRPr lang="en-US" dirty="0"/>
          </a:p>
        </p:txBody>
      </p:sp>
    </p:spTree>
    <p:extLst>
      <p:ext uri="{BB962C8B-B14F-4D97-AF65-F5344CB8AC3E}">
        <p14:creationId xmlns:p14="http://schemas.microsoft.com/office/powerpoint/2010/main" val="17358514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dirty="0"/>
              <a:t>So</a:t>
            </a:r>
            <a:r>
              <a:rPr lang="en-US" baseline="0" dirty="0"/>
              <a:t> are there regulatory limits – usually depending on the state.  Western states tend to </a:t>
            </a:r>
            <a:r>
              <a:rPr lang="en-US" dirty="0"/>
              <a:t>have a stricter minimum standard because systems are not as old, and water supplies are more scarce.  States are slowly adopting the AWWA </a:t>
            </a:r>
            <a:r>
              <a:rPr lang="en-US" dirty="0" smtClean="0"/>
              <a:t>method.</a:t>
            </a:r>
            <a:r>
              <a:rPr lang="en-US" baseline="0" dirty="0" smtClean="0"/>
              <a:t>  </a:t>
            </a:r>
            <a:r>
              <a:rPr lang="en-US" baseline="0" dirty="0"/>
              <a:t>Some states are still holding on to outdated methods (UAFW).</a:t>
            </a:r>
            <a:endParaRPr lang="en-US" dirty="0"/>
          </a:p>
          <a:p>
            <a:r>
              <a:rPr lang="en-US" dirty="0"/>
              <a:t>A regulatory issue can add importance to analyzing to estimate leakage and then follow with the economics to evaluate what might be saved with a proactive program.  The Water Audit is being required at an increasing rate.  </a:t>
            </a:r>
          </a:p>
        </p:txBody>
      </p:sp>
      <p:sp>
        <p:nvSpPr>
          <p:cNvPr id="80900" name="Slide Number Placeholder 3"/>
          <p:cNvSpPr>
            <a:spLocks noGrp="1"/>
          </p:cNvSpPr>
          <p:nvPr>
            <p:ph type="sldNum" sz="quarter" idx="5"/>
          </p:nvPr>
        </p:nvSpPr>
        <p:spPr>
          <a:noFill/>
        </p:spPr>
        <p:txBody>
          <a:bodyPr/>
          <a:lstStyle/>
          <a:p>
            <a:pPr defTabSz="933450"/>
            <a:fld id="{ACC0D2E2-F823-4EE7-88FF-B81346D3A5CD}" type="slidenum">
              <a:rPr lang="en-US" smtClean="0"/>
              <a:pPr defTabSz="933450"/>
              <a:t>74</a:t>
            </a:fld>
            <a:endParaRPr lang="en-US" dirty="0"/>
          </a:p>
        </p:txBody>
      </p:sp>
    </p:spTree>
    <p:extLst>
      <p:ext uri="{BB962C8B-B14F-4D97-AF65-F5344CB8AC3E}">
        <p14:creationId xmlns:p14="http://schemas.microsoft.com/office/powerpoint/2010/main" val="2411378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095C6F3-E2B2-4188-BD3E-8CB3F78B18B9}" type="datetime1">
              <a:rPr kumimoji="0" lang="en-US" altLang="en-US" smtClean="0">
                <a:latin typeface="Times New Roman" panose="02020603050405020304" pitchFamily="18" charset="0"/>
              </a:rPr>
              <a:pPr>
                <a:spcBef>
                  <a:spcPct val="0"/>
                </a:spcBef>
              </a:pPr>
              <a:t>6/10/2022</a:t>
            </a:fld>
            <a:endParaRPr kumimoji="0" lang="en-US" altLang="en-US">
              <a:latin typeface="Times New Roman" panose="02020603050405020304" pitchFamily="18" charset="0"/>
            </a:endParaRPr>
          </a:p>
        </p:txBody>
      </p:sp>
      <p:sp>
        <p:nvSpPr>
          <p:cNvPr id="5123"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1A4CD73-A1AD-4192-A228-BDBE53AB616F}" type="slidenum">
              <a:rPr kumimoji="0" lang="en-US" altLang="en-US" smtClean="0">
                <a:latin typeface="Times New Roman" panose="02020603050405020304" pitchFamily="18" charset="0"/>
              </a:rPr>
              <a:pPr>
                <a:spcBef>
                  <a:spcPct val="0"/>
                </a:spcBef>
              </a:pPr>
              <a:t>77</a:t>
            </a:fld>
            <a:endParaRPr kumimoji="0" lang="en-US" altLang="en-US">
              <a:latin typeface="Times New Roman" panose="02020603050405020304" pitchFamily="18" charset="0"/>
            </a:endParaRPr>
          </a:p>
        </p:txBody>
      </p:sp>
    </p:spTree>
    <p:extLst>
      <p:ext uri="{BB962C8B-B14F-4D97-AF65-F5344CB8AC3E}">
        <p14:creationId xmlns:p14="http://schemas.microsoft.com/office/powerpoint/2010/main" val="322561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893763" eaLnBrk="0" hangingPunct="0">
              <a:defRPr sz="3200">
                <a:solidFill>
                  <a:schemeClr val="tx1"/>
                </a:solidFill>
                <a:latin typeface="Arial" panose="020B0604020202020204" pitchFamily="34" charset="0"/>
              </a:defRPr>
            </a:lvl1pPr>
            <a:lvl2pPr marL="742950" indent="-285750" defTabSz="893763" eaLnBrk="0" hangingPunct="0">
              <a:defRPr sz="3200">
                <a:solidFill>
                  <a:schemeClr val="tx1"/>
                </a:solidFill>
                <a:latin typeface="Arial" panose="020B0604020202020204" pitchFamily="34" charset="0"/>
              </a:defRPr>
            </a:lvl2pPr>
            <a:lvl3pPr marL="1143000" indent="-228600" defTabSz="893763" eaLnBrk="0" hangingPunct="0">
              <a:defRPr sz="3200">
                <a:solidFill>
                  <a:schemeClr val="tx1"/>
                </a:solidFill>
                <a:latin typeface="Arial" panose="020B0604020202020204" pitchFamily="34" charset="0"/>
              </a:defRPr>
            </a:lvl3pPr>
            <a:lvl4pPr marL="1600200" indent="-228600" defTabSz="893763" eaLnBrk="0" hangingPunct="0">
              <a:defRPr sz="3200">
                <a:solidFill>
                  <a:schemeClr val="tx1"/>
                </a:solidFill>
                <a:latin typeface="Arial" panose="020B0604020202020204" pitchFamily="34" charset="0"/>
              </a:defRPr>
            </a:lvl4pPr>
            <a:lvl5pPr marL="2057400" indent="-228600" defTabSz="893763" eaLnBrk="0" hangingPunct="0">
              <a:defRPr sz="3200">
                <a:solidFill>
                  <a:schemeClr val="tx1"/>
                </a:solidFill>
                <a:latin typeface="Arial" panose="020B0604020202020204" pitchFamily="34" charset="0"/>
              </a:defRPr>
            </a:lvl5pPr>
            <a:lvl6pPr marL="25146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fld id="{8AD585B2-04B6-484C-8855-306E530545A8}"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xfrm>
            <a:off x="1146175" y="669925"/>
            <a:ext cx="4565650" cy="3424238"/>
          </a:xfrm>
          <a:ln/>
        </p:spPr>
      </p:sp>
      <p:sp>
        <p:nvSpPr>
          <p:cNvPr id="54276" name="Rectangle 3"/>
          <p:cNvSpPr>
            <a:spLocks noGrp="1" noChangeArrowheads="1"/>
          </p:cNvSpPr>
          <p:nvPr>
            <p:ph type="body" idx="1"/>
          </p:nvPr>
        </p:nvSpPr>
        <p:spPr>
          <a:xfrm>
            <a:off x="893763" y="4316413"/>
            <a:ext cx="5070475" cy="4094162"/>
          </a:xfrm>
          <a:noFill/>
        </p:spPr>
        <p:txBody>
          <a:bodyPr/>
          <a:lstStyle/>
          <a:p>
            <a:pPr eaLnBrk="1" hangingPunct="1"/>
            <a:endParaRPr lang="en-US" altLang="en-US" smtClean="0"/>
          </a:p>
        </p:txBody>
      </p:sp>
    </p:spTree>
    <p:extLst>
      <p:ext uri="{BB962C8B-B14F-4D97-AF65-F5344CB8AC3E}">
        <p14:creationId xmlns:p14="http://schemas.microsoft.com/office/powerpoint/2010/main" val="216608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893763" eaLnBrk="0" hangingPunct="0">
              <a:defRPr sz="3200">
                <a:solidFill>
                  <a:schemeClr val="tx1"/>
                </a:solidFill>
                <a:latin typeface="Arial" panose="020B0604020202020204" pitchFamily="34" charset="0"/>
              </a:defRPr>
            </a:lvl1pPr>
            <a:lvl2pPr marL="742950" indent="-285750" defTabSz="893763" eaLnBrk="0" hangingPunct="0">
              <a:defRPr sz="3200">
                <a:solidFill>
                  <a:schemeClr val="tx1"/>
                </a:solidFill>
                <a:latin typeface="Arial" panose="020B0604020202020204" pitchFamily="34" charset="0"/>
              </a:defRPr>
            </a:lvl2pPr>
            <a:lvl3pPr marL="1143000" indent="-228600" defTabSz="893763" eaLnBrk="0" hangingPunct="0">
              <a:defRPr sz="3200">
                <a:solidFill>
                  <a:schemeClr val="tx1"/>
                </a:solidFill>
                <a:latin typeface="Arial" panose="020B0604020202020204" pitchFamily="34" charset="0"/>
              </a:defRPr>
            </a:lvl3pPr>
            <a:lvl4pPr marL="1600200" indent="-228600" defTabSz="893763" eaLnBrk="0" hangingPunct="0">
              <a:defRPr sz="3200">
                <a:solidFill>
                  <a:schemeClr val="tx1"/>
                </a:solidFill>
                <a:latin typeface="Arial" panose="020B0604020202020204" pitchFamily="34" charset="0"/>
              </a:defRPr>
            </a:lvl4pPr>
            <a:lvl5pPr marL="2057400" indent="-228600" defTabSz="893763" eaLnBrk="0" hangingPunct="0">
              <a:defRPr sz="3200">
                <a:solidFill>
                  <a:schemeClr val="tx1"/>
                </a:solidFill>
                <a:latin typeface="Arial" panose="020B0604020202020204" pitchFamily="34" charset="0"/>
              </a:defRPr>
            </a:lvl5pPr>
            <a:lvl6pPr marL="25146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fld id="{34A670A1-1D56-4DDA-85CC-DA0AA2DF0280}"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xfrm>
            <a:off x="1146175" y="669925"/>
            <a:ext cx="4565650" cy="3424238"/>
          </a:xfrm>
          <a:ln/>
        </p:spPr>
      </p:sp>
      <p:sp>
        <p:nvSpPr>
          <p:cNvPr id="52228" name="Rectangle 3"/>
          <p:cNvSpPr>
            <a:spLocks noGrp="1" noChangeArrowheads="1"/>
          </p:cNvSpPr>
          <p:nvPr>
            <p:ph type="body" idx="1"/>
          </p:nvPr>
        </p:nvSpPr>
        <p:spPr>
          <a:xfrm>
            <a:off x="893763" y="4316413"/>
            <a:ext cx="5070475" cy="4094162"/>
          </a:xfrm>
          <a:noFill/>
        </p:spPr>
        <p:txBody>
          <a:bodyPr/>
          <a:lstStyle/>
          <a:p>
            <a:pPr eaLnBrk="1" hangingPunct="1"/>
            <a:r>
              <a:rPr lang="en-US" altLang="en-US" smtClean="0"/>
              <a:t>Utility operators have “fudged” percentage numbers for decades</a:t>
            </a:r>
          </a:p>
        </p:txBody>
      </p:sp>
    </p:spTree>
    <p:extLst>
      <p:ext uri="{BB962C8B-B14F-4D97-AF65-F5344CB8AC3E}">
        <p14:creationId xmlns:p14="http://schemas.microsoft.com/office/powerpoint/2010/main" val="66236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893763" eaLnBrk="0" hangingPunct="0">
              <a:defRPr sz="3200">
                <a:solidFill>
                  <a:schemeClr val="tx1"/>
                </a:solidFill>
                <a:latin typeface="Arial" panose="020B0604020202020204" pitchFamily="34" charset="0"/>
              </a:defRPr>
            </a:lvl1pPr>
            <a:lvl2pPr marL="742950" indent="-285750" defTabSz="893763" eaLnBrk="0" hangingPunct="0">
              <a:defRPr sz="3200">
                <a:solidFill>
                  <a:schemeClr val="tx1"/>
                </a:solidFill>
                <a:latin typeface="Arial" panose="020B0604020202020204" pitchFamily="34" charset="0"/>
              </a:defRPr>
            </a:lvl2pPr>
            <a:lvl3pPr marL="1143000" indent="-228600" defTabSz="893763" eaLnBrk="0" hangingPunct="0">
              <a:defRPr sz="3200">
                <a:solidFill>
                  <a:schemeClr val="tx1"/>
                </a:solidFill>
                <a:latin typeface="Arial" panose="020B0604020202020204" pitchFamily="34" charset="0"/>
              </a:defRPr>
            </a:lvl3pPr>
            <a:lvl4pPr marL="1600200" indent="-228600" defTabSz="893763" eaLnBrk="0" hangingPunct="0">
              <a:defRPr sz="3200">
                <a:solidFill>
                  <a:schemeClr val="tx1"/>
                </a:solidFill>
                <a:latin typeface="Arial" panose="020B0604020202020204" pitchFamily="34" charset="0"/>
              </a:defRPr>
            </a:lvl4pPr>
            <a:lvl5pPr marL="2057400" indent="-228600" defTabSz="893763" eaLnBrk="0" hangingPunct="0">
              <a:defRPr sz="3200">
                <a:solidFill>
                  <a:schemeClr val="tx1"/>
                </a:solidFill>
                <a:latin typeface="Arial" panose="020B0604020202020204" pitchFamily="34" charset="0"/>
              </a:defRPr>
            </a:lvl5pPr>
            <a:lvl6pPr marL="25146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defTabSz="893763"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fld id="{213CD7F1-D97E-4923-94A1-4AB10E084638}"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146175" y="669925"/>
            <a:ext cx="4565650" cy="3424238"/>
          </a:xfrm>
          <a:ln/>
        </p:spPr>
      </p:sp>
      <p:sp>
        <p:nvSpPr>
          <p:cNvPr id="53252" name="Rectangle 3"/>
          <p:cNvSpPr>
            <a:spLocks noGrp="1" noChangeArrowheads="1"/>
          </p:cNvSpPr>
          <p:nvPr>
            <p:ph type="body" idx="1"/>
          </p:nvPr>
        </p:nvSpPr>
        <p:spPr>
          <a:xfrm>
            <a:off x="893763" y="4316413"/>
            <a:ext cx="5070475" cy="4094162"/>
          </a:xfrm>
          <a:noFill/>
        </p:spPr>
        <p:txBody>
          <a:bodyPr/>
          <a:lstStyle/>
          <a:p>
            <a:pPr eaLnBrk="1" hangingPunct="1"/>
            <a:endParaRPr lang="en-US" altLang="en-US" smtClean="0"/>
          </a:p>
        </p:txBody>
      </p:sp>
    </p:spTree>
    <p:extLst>
      <p:ext uri="{BB962C8B-B14F-4D97-AF65-F5344CB8AC3E}">
        <p14:creationId xmlns:p14="http://schemas.microsoft.com/office/powerpoint/2010/main" val="144303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a:t>Water not measured and charged to the customer costs money to produce and send into the system.  Systems that purchase finished water tend to pay much more for their water and so the cost of leaks and other non revenue water tends to be higher and of greater concern.  Surface</a:t>
            </a:r>
            <a:r>
              <a:rPr lang="en-US" baseline="0" dirty="0"/>
              <a:t> water supplies tend to cost more than groundwater to produce.  </a:t>
            </a:r>
            <a:r>
              <a:rPr lang="en-US" dirty="0"/>
              <a:t>If the billing system and meters of small systems are a source of loss, the value of the water lost is costing  revenue, losing money</a:t>
            </a:r>
            <a:r>
              <a:rPr lang="en-US" baseline="0" dirty="0"/>
              <a:t> at the</a:t>
            </a:r>
            <a:r>
              <a:rPr lang="en-US" dirty="0"/>
              <a:t> customers’ billing rate.  If there is theft, the same opportunity to bill is lost and is costing the small system at this higher rate. </a:t>
            </a:r>
          </a:p>
        </p:txBody>
      </p:sp>
      <p:sp>
        <p:nvSpPr>
          <p:cNvPr id="62468" name="Slide Number Placeholder 3"/>
          <p:cNvSpPr>
            <a:spLocks noGrp="1"/>
          </p:cNvSpPr>
          <p:nvPr>
            <p:ph type="sldNum" sz="quarter" idx="5"/>
          </p:nvPr>
        </p:nvSpPr>
        <p:spPr>
          <a:noFill/>
        </p:spPr>
        <p:txBody>
          <a:bodyPr/>
          <a:lstStyle/>
          <a:p>
            <a:pPr defTabSz="933450"/>
            <a:fld id="{2C25DFB9-1C44-4E33-A0A1-3C7C59A2CBE3}" type="slidenum">
              <a:rPr lang="en-US" smtClean="0"/>
              <a:pPr defTabSz="933450"/>
              <a:t>20</a:t>
            </a:fld>
            <a:endParaRPr lang="en-US" dirty="0"/>
          </a:p>
        </p:txBody>
      </p:sp>
    </p:spTree>
    <p:extLst>
      <p:ext uri="{BB962C8B-B14F-4D97-AF65-F5344CB8AC3E}">
        <p14:creationId xmlns:p14="http://schemas.microsoft.com/office/powerpoint/2010/main" val="358390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6" name="Rectangle 6"/>
          <p:cNvSpPr>
            <a:spLocks noGrp="1" noChangeArrowheads="1"/>
          </p:cNvSpPr>
          <p:nvPr>
            <p:ph type="sldNum" sz="quarter" idx="12"/>
          </p:nvPr>
        </p:nvSpPr>
        <p:spPr>
          <a:ln/>
        </p:spPr>
        <p:txBody>
          <a:bodyPr/>
          <a:lstStyle>
            <a:lvl1pPr>
              <a:defRPr/>
            </a:lvl1pPr>
          </a:lstStyle>
          <a:p>
            <a:pPr>
              <a:defRPr/>
            </a:pPr>
            <a:fld id="{4D1FD5B3-68C7-4281-B38D-80FA817F1144}" type="slidenum">
              <a:rPr lang="en-US" altLang="en-US"/>
              <a:pPr>
                <a:defRPr/>
              </a:pPr>
              <a:t>‹#›</a:t>
            </a:fld>
            <a:endParaRPr lang="en-US" altLang="en-US"/>
          </a:p>
        </p:txBody>
      </p:sp>
    </p:spTree>
    <p:extLst>
      <p:ext uri="{BB962C8B-B14F-4D97-AF65-F5344CB8AC3E}">
        <p14:creationId xmlns:p14="http://schemas.microsoft.com/office/powerpoint/2010/main" val="322832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6" name="Rectangle 6"/>
          <p:cNvSpPr>
            <a:spLocks noGrp="1" noChangeArrowheads="1"/>
          </p:cNvSpPr>
          <p:nvPr>
            <p:ph type="sldNum" sz="quarter" idx="12"/>
          </p:nvPr>
        </p:nvSpPr>
        <p:spPr>
          <a:ln/>
        </p:spPr>
        <p:txBody>
          <a:bodyPr/>
          <a:lstStyle>
            <a:lvl1pPr>
              <a:defRPr/>
            </a:lvl1pPr>
          </a:lstStyle>
          <a:p>
            <a:pPr>
              <a:defRPr/>
            </a:pPr>
            <a:fld id="{D7449688-BD8C-4DD5-9046-23D2D66D9010}" type="slidenum">
              <a:rPr lang="en-US" altLang="en-US"/>
              <a:pPr>
                <a:defRPr/>
              </a:pPr>
              <a:t>‹#›</a:t>
            </a:fld>
            <a:endParaRPr lang="en-US" altLang="en-US"/>
          </a:p>
        </p:txBody>
      </p:sp>
    </p:spTree>
    <p:extLst>
      <p:ext uri="{BB962C8B-B14F-4D97-AF65-F5344CB8AC3E}">
        <p14:creationId xmlns:p14="http://schemas.microsoft.com/office/powerpoint/2010/main" val="312536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6" name="Rectangle 6"/>
          <p:cNvSpPr>
            <a:spLocks noGrp="1" noChangeArrowheads="1"/>
          </p:cNvSpPr>
          <p:nvPr>
            <p:ph type="sldNum" sz="quarter" idx="12"/>
          </p:nvPr>
        </p:nvSpPr>
        <p:spPr>
          <a:ln/>
        </p:spPr>
        <p:txBody>
          <a:bodyPr/>
          <a:lstStyle>
            <a:lvl1pPr>
              <a:defRPr/>
            </a:lvl1pPr>
          </a:lstStyle>
          <a:p>
            <a:pPr>
              <a:defRPr/>
            </a:pPr>
            <a:fld id="{EC7E5D02-2D59-4AF1-804C-2DFBC650BF27}" type="slidenum">
              <a:rPr lang="en-US" altLang="en-US"/>
              <a:pPr>
                <a:defRPr/>
              </a:pPr>
              <a:t>‹#›</a:t>
            </a:fld>
            <a:endParaRPr lang="en-US" altLang="en-US"/>
          </a:p>
        </p:txBody>
      </p:sp>
    </p:spTree>
    <p:extLst>
      <p:ext uri="{BB962C8B-B14F-4D97-AF65-F5344CB8AC3E}">
        <p14:creationId xmlns:p14="http://schemas.microsoft.com/office/powerpoint/2010/main" val="766789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7" name="Rectangle 6"/>
          <p:cNvSpPr>
            <a:spLocks noGrp="1" noChangeArrowheads="1"/>
          </p:cNvSpPr>
          <p:nvPr>
            <p:ph type="sldNum" sz="quarter" idx="12"/>
          </p:nvPr>
        </p:nvSpPr>
        <p:spPr>
          <a:ln/>
        </p:spPr>
        <p:txBody>
          <a:bodyPr/>
          <a:lstStyle>
            <a:lvl1pPr>
              <a:defRPr/>
            </a:lvl1pPr>
          </a:lstStyle>
          <a:p>
            <a:pPr>
              <a:defRPr/>
            </a:pPr>
            <a:fld id="{3D042436-44BF-4EB1-8827-20EBFF61AF21}" type="slidenum">
              <a:rPr lang="en-US" altLang="en-US"/>
              <a:pPr>
                <a:defRPr/>
              </a:pPr>
              <a:t>‹#›</a:t>
            </a:fld>
            <a:endParaRPr lang="en-US" altLang="en-US"/>
          </a:p>
        </p:txBody>
      </p:sp>
    </p:spTree>
    <p:extLst>
      <p:ext uri="{BB962C8B-B14F-4D97-AF65-F5344CB8AC3E}">
        <p14:creationId xmlns:p14="http://schemas.microsoft.com/office/powerpoint/2010/main" val="3954887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7" name="Rectangle 6"/>
          <p:cNvSpPr>
            <a:spLocks noGrp="1" noChangeArrowheads="1"/>
          </p:cNvSpPr>
          <p:nvPr>
            <p:ph type="sldNum" sz="quarter" idx="12"/>
          </p:nvPr>
        </p:nvSpPr>
        <p:spPr>
          <a:ln/>
        </p:spPr>
        <p:txBody>
          <a:bodyPr/>
          <a:lstStyle>
            <a:lvl1pPr>
              <a:defRPr/>
            </a:lvl1pPr>
          </a:lstStyle>
          <a:p>
            <a:pPr>
              <a:defRPr/>
            </a:pPr>
            <a:fld id="{C0285C3A-4048-4432-8498-7B014A1E586D}" type="slidenum">
              <a:rPr lang="en-US" altLang="en-US"/>
              <a:pPr>
                <a:defRPr/>
              </a:pPr>
              <a:t>‹#›</a:t>
            </a:fld>
            <a:endParaRPr lang="en-US" altLang="en-US"/>
          </a:p>
        </p:txBody>
      </p:sp>
    </p:spTree>
    <p:extLst>
      <p:ext uri="{BB962C8B-B14F-4D97-AF65-F5344CB8AC3E}">
        <p14:creationId xmlns:p14="http://schemas.microsoft.com/office/powerpoint/2010/main" val="417706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8" name="Rectangle 6"/>
          <p:cNvSpPr>
            <a:spLocks noGrp="1" noChangeArrowheads="1"/>
          </p:cNvSpPr>
          <p:nvPr>
            <p:ph type="sldNum" sz="quarter" idx="12"/>
          </p:nvPr>
        </p:nvSpPr>
        <p:spPr>
          <a:ln/>
        </p:spPr>
        <p:txBody>
          <a:bodyPr/>
          <a:lstStyle>
            <a:lvl1pPr>
              <a:defRPr/>
            </a:lvl1pPr>
          </a:lstStyle>
          <a:p>
            <a:pPr>
              <a:defRPr/>
            </a:pPr>
            <a:fld id="{DDCE81F7-5F2A-4CE6-AECF-792C92684741}" type="slidenum">
              <a:rPr lang="en-US" altLang="en-US"/>
              <a:pPr>
                <a:defRPr/>
              </a:pPr>
              <a:t>‹#›</a:t>
            </a:fld>
            <a:endParaRPr lang="en-US" altLang="en-US"/>
          </a:p>
        </p:txBody>
      </p:sp>
    </p:spTree>
    <p:extLst>
      <p:ext uri="{BB962C8B-B14F-4D97-AF65-F5344CB8AC3E}">
        <p14:creationId xmlns:p14="http://schemas.microsoft.com/office/powerpoint/2010/main" val="2254604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7" name="Rectangle 6"/>
          <p:cNvSpPr>
            <a:spLocks noGrp="1" noChangeArrowheads="1"/>
          </p:cNvSpPr>
          <p:nvPr>
            <p:ph type="sldNum" sz="quarter" idx="12"/>
          </p:nvPr>
        </p:nvSpPr>
        <p:spPr>
          <a:ln/>
        </p:spPr>
        <p:txBody>
          <a:bodyPr/>
          <a:lstStyle>
            <a:lvl1pPr>
              <a:defRPr/>
            </a:lvl1pPr>
          </a:lstStyle>
          <a:p>
            <a:pPr>
              <a:defRPr/>
            </a:pPr>
            <a:fld id="{B2B19B18-6CC0-4239-9919-200B18FFC258}" type="slidenum">
              <a:rPr lang="en-US" altLang="en-US"/>
              <a:pPr>
                <a:defRPr/>
              </a:pPr>
              <a:t>‹#›</a:t>
            </a:fld>
            <a:endParaRPr lang="en-US" altLang="en-US"/>
          </a:p>
        </p:txBody>
      </p:sp>
    </p:spTree>
    <p:extLst>
      <p:ext uri="{BB962C8B-B14F-4D97-AF65-F5344CB8AC3E}">
        <p14:creationId xmlns:p14="http://schemas.microsoft.com/office/powerpoint/2010/main" val="3196955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7" name="Rectangle 6"/>
          <p:cNvSpPr>
            <a:spLocks noGrp="1" noChangeArrowheads="1"/>
          </p:cNvSpPr>
          <p:nvPr>
            <p:ph type="sldNum" sz="quarter" idx="12"/>
          </p:nvPr>
        </p:nvSpPr>
        <p:spPr>
          <a:ln/>
        </p:spPr>
        <p:txBody>
          <a:bodyPr/>
          <a:lstStyle>
            <a:lvl1pPr>
              <a:defRPr/>
            </a:lvl1pPr>
          </a:lstStyle>
          <a:p>
            <a:pPr>
              <a:defRPr/>
            </a:pPr>
            <a:fld id="{622E8F28-131D-4550-B1E5-4B8014133277}" type="slidenum">
              <a:rPr lang="en-US" altLang="en-US"/>
              <a:pPr>
                <a:defRPr/>
              </a:pPr>
              <a:t>‹#›</a:t>
            </a:fld>
            <a:endParaRPr lang="en-US" altLang="en-US"/>
          </a:p>
        </p:txBody>
      </p:sp>
    </p:spTree>
    <p:extLst>
      <p:ext uri="{BB962C8B-B14F-4D97-AF65-F5344CB8AC3E}">
        <p14:creationId xmlns:p14="http://schemas.microsoft.com/office/powerpoint/2010/main" val="898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6" name="Rectangle 6"/>
          <p:cNvSpPr>
            <a:spLocks noGrp="1" noChangeArrowheads="1"/>
          </p:cNvSpPr>
          <p:nvPr>
            <p:ph type="sldNum" sz="quarter" idx="12"/>
          </p:nvPr>
        </p:nvSpPr>
        <p:spPr>
          <a:ln/>
        </p:spPr>
        <p:txBody>
          <a:bodyPr/>
          <a:lstStyle>
            <a:lvl1pPr>
              <a:defRPr/>
            </a:lvl1pPr>
          </a:lstStyle>
          <a:p>
            <a:pPr>
              <a:defRPr/>
            </a:pPr>
            <a:fld id="{68902DAA-0200-4393-AFF7-A77D34C7EC89}" type="slidenum">
              <a:rPr lang="en-US" altLang="en-US"/>
              <a:pPr>
                <a:defRPr/>
              </a:pPr>
              <a:t>‹#›</a:t>
            </a:fld>
            <a:endParaRPr lang="en-US" altLang="en-US"/>
          </a:p>
        </p:txBody>
      </p:sp>
    </p:spTree>
    <p:extLst>
      <p:ext uri="{BB962C8B-B14F-4D97-AF65-F5344CB8AC3E}">
        <p14:creationId xmlns:p14="http://schemas.microsoft.com/office/powerpoint/2010/main" val="91679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6" name="Rectangle 6"/>
          <p:cNvSpPr>
            <a:spLocks noGrp="1" noChangeArrowheads="1"/>
          </p:cNvSpPr>
          <p:nvPr>
            <p:ph type="sldNum" sz="quarter" idx="12"/>
          </p:nvPr>
        </p:nvSpPr>
        <p:spPr>
          <a:ln/>
        </p:spPr>
        <p:txBody>
          <a:bodyPr/>
          <a:lstStyle>
            <a:lvl1pPr>
              <a:defRPr/>
            </a:lvl1pPr>
          </a:lstStyle>
          <a:p>
            <a:pPr>
              <a:defRPr/>
            </a:pPr>
            <a:fld id="{4120AC77-D2B0-4A91-9EE6-D4CDF9E09131}" type="slidenum">
              <a:rPr lang="en-US" altLang="en-US"/>
              <a:pPr>
                <a:defRPr/>
              </a:pPr>
              <a:t>‹#›</a:t>
            </a:fld>
            <a:endParaRPr lang="en-US" altLang="en-US"/>
          </a:p>
        </p:txBody>
      </p:sp>
    </p:spTree>
    <p:extLst>
      <p:ext uri="{BB962C8B-B14F-4D97-AF65-F5344CB8AC3E}">
        <p14:creationId xmlns:p14="http://schemas.microsoft.com/office/powerpoint/2010/main" val="185845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7" name="Rectangle 6"/>
          <p:cNvSpPr>
            <a:spLocks noGrp="1" noChangeArrowheads="1"/>
          </p:cNvSpPr>
          <p:nvPr>
            <p:ph type="sldNum" sz="quarter" idx="12"/>
          </p:nvPr>
        </p:nvSpPr>
        <p:spPr>
          <a:ln/>
        </p:spPr>
        <p:txBody>
          <a:bodyPr/>
          <a:lstStyle>
            <a:lvl1pPr>
              <a:defRPr/>
            </a:lvl1pPr>
          </a:lstStyle>
          <a:p>
            <a:pPr>
              <a:defRPr/>
            </a:pPr>
            <a:fld id="{A8FFBC11-002E-4F86-992B-B04C1C212E71}" type="slidenum">
              <a:rPr lang="en-US" altLang="en-US"/>
              <a:pPr>
                <a:defRPr/>
              </a:pPr>
              <a:t>‹#›</a:t>
            </a:fld>
            <a:endParaRPr lang="en-US" altLang="en-US"/>
          </a:p>
        </p:txBody>
      </p:sp>
    </p:spTree>
    <p:extLst>
      <p:ext uri="{BB962C8B-B14F-4D97-AF65-F5344CB8AC3E}">
        <p14:creationId xmlns:p14="http://schemas.microsoft.com/office/powerpoint/2010/main" val="73254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9" name="Rectangle 6"/>
          <p:cNvSpPr>
            <a:spLocks noGrp="1" noChangeArrowheads="1"/>
          </p:cNvSpPr>
          <p:nvPr>
            <p:ph type="sldNum" sz="quarter" idx="12"/>
          </p:nvPr>
        </p:nvSpPr>
        <p:spPr>
          <a:ln/>
        </p:spPr>
        <p:txBody>
          <a:bodyPr/>
          <a:lstStyle>
            <a:lvl1pPr>
              <a:defRPr/>
            </a:lvl1pPr>
          </a:lstStyle>
          <a:p>
            <a:pPr>
              <a:defRPr/>
            </a:pPr>
            <a:fld id="{868FC860-70CF-47D2-900F-079422FD0892}" type="slidenum">
              <a:rPr lang="en-US" altLang="en-US"/>
              <a:pPr>
                <a:defRPr/>
              </a:pPr>
              <a:t>‹#›</a:t>
            </a:fld>
            <a:endParaRPr lang="en-US" altLang="en-US"/>
          </a:p>
        </p:txBody>
      </p:sp>
    </p:spTree>
    <p:extLst>
      <p:ext uri="{BB962C8B-B14F-4D97-AF65-F5344CB8AC3E}">
        <p14:creationId xmlns:p14="http://schemas.microsoft.com/office/powerpoint/2010/main" val="242514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5" name="Rectangle 6"/>
          <p:cNvSpPr>
            <a:spLocks noGrp="1" noChangeArrowheads="1"/>
          </p:cNvSpPr>
          <p:nvPr>
            <p:ph type="sldNum" sz="quarter" idx="12"/>
          </p:nvPr>
        </p:nvSpPr>
        <p:spPr>
          <a:ln/>
        </p:spPr>
        <p:txBody>
          <a:bodyPr/>
          <a:lstStyle>
            <a:lvl1pPr>
              <a:defRPr/>
            </a:lvl1pPr>
          </a:lstStyle>
          <a:p>
            <a:pPr>
              <a:defRPr/>
            </a:pPr>
            <a:fld id="{F47216FD-CE37-40E3-AEB3-6DAF06636455}" type="slidenum">
              <a:rPr lang="en-US" altLang="en-US"/>
              <a:pPr>
                <a:defRPr/>
              </a:pPr>
              <a:t>‹#›</a:t>
            </a:fld>
            <a:endParaRPr lang="en-US" altLang="en-US"/>
          </a:p>
        </p:txBody>
      </p:sp>
    </p:spTree>
    <p:extLst>
      <p:ext uri="{BB962C8B-B14F-4D97-AF65-F5344CB8AC3E}">
        <p14:creationId xmlns:p14="http://schemas.microsoft.com/office/powerpoint/2010/main" val="428969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4" name="Rectangle 6"/>
          <p:cNvSpPr>
            <a:spLocks noGrp="1" noChangeArrowheads="1"/>
          </p:cNvSpPr>
          <p:nvPr>
            <p:ph type="sldNum" sz="quarter" idx="12"/>
          </p:nvPr>
        </p:nvSpPr>
        <p:spPr>
          <a:ln/>
        </p:spPr>
        <p:txBody>
          <a:bodyPr/>
          <a:lstStyle>
            <a:lvl1pPr>
              <a:defRPr/>
            </a:lvl1pPr>
          </a:lstStyle>
          <a:p>
            <a:pPr>
              <a:defRPr/>
            </a:pPr>
            <a:fld id="{23BE91E3-EE4E-4BE2-900D-EFBF280827B0}" type="slidenum">
              <a:rPr lang="en-US" altLang="en-US"/>
              <a:pPr>
                <a:defRPr/>
              </a:pPr>
              <a:t>‹#›</a:t>
            </a:fld>
            <a:endParaRPr lang="en-US" altLang="en-US"/>
          </a:p>
        </p:txBody>
      </p:sp>
    </p:spTree>
    <p:extLst>
      <p:ext uri="{BB962C8B-B14F-4D97-AF65-F5344CB8AC3E}">
        <p14:creationId xmlns:p14="http://schemas.microsoft.com/office/powerpoint/2010/main" val="16033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7" name="Rectangle 6"/>
          <p:cNvSpPr>
            <a:spLocks noGrp="1" noChangeArrowheads="1"/>
          </p:cNvSpPr>
          <p:nvPr>
            <p:ph type="sldNum" sz="quarter" idx="12"/>
          </p:nvPr>
        </p:nvSpPr>
        <p:spPr>
          <a:ln/>
        </p:spPr>
        <p:txBody>
          <a:bodyPr/>
          <a:lstStyle>
            <a:lvl1pPr>
              <a:defRPr/>
            </a:lvl1pPr>
          </a:lstStyle>
          <a:p>
            <a:pPr>
              <a:defRPr/>
            </a:pPr>
            <a:fld id="{432BDCDE-DFF7-4F61-9D42-9A8CCDC39444}" type="slidenum">
              <a:rPr lang="en-US" altLang="en-US"/>
              <a:pPr>
                <a:defRPr/>
              </a:pPr>
              <a:t>‹#›</a:t>
            </a:fld>
            <a:endParaRPr lang="en-US" altLang="en-US"/>
          </a:p>
        </p:txBody>
      </p:sp>
    </p:spTree>
    <p:extLst>
      <p:ext uri="{BB962C8B-B14F-4D97-AF65-F5344CB8AC3E}">
        <p14:creationId xmlns:p14="http://schemas.microsoft.com/office/powerpoint/2010/main" val="2059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Water Audits - a simple "How to" </a:t>
            </a:r>
          </a:p>
        </p:txBody>
      </p:sp>
      <p:sp>
        <p:nvSpPr>
          <p:cNvPr id="7" name="Rectangle 6"/>
          <p:cNvSpPr>
            <a:spLocks noGrp="1" noChangeArrowheads="1"/>
          </p:cNvSpPr>
          <p:nvPr>
            <p:ph type="sldNum" sz="quarter" idx="12"/>
          </p:nvPr>
        </p:nvSpPr>
        <p:spPr>
          <a:ln/>
        </p:spPr>
        <p:txBody>
          <a:bodyPr/>
          <a:lstStyle>
            <a:lvl1pPr>
              <a:defRPr/>
            </a:lvl1pPr>
          </a:lstStyle>
          <a:p>
            <a:pPr>
              <a:defRPr/>
            </a:pPr>
            <a:fld id="{9C4A6B66-CF94-4C29-8827-61471B289EF4}" type="slidenum">
              <a:rPr lang="en-US" altLang="en-US"/>
              <a:pPr>
                <a:defRPr/>
              </a:pPr>
              <a:t>‹#›</a:t>
            </a:fld>
            <a:endParaRPr lang="en-US" altLang="en-US"/>
          </a:p>
        </p:txBody>
      </p:sp>
    </p:spTree>
    <p:extLst>
      <p:ext uri="{BB962C8B-B14F-4D97-AF65-F5344CB8AC3E}">
        <p14:creationId xmlns:p14="http://schemas.microsoft.com/office/powerpoint/2010/main" val="226539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38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3338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en-US"/>
              <a:t>Water Audits - a simple "How to" </a:t>
            </a:r>
          </a:p>
        </p:txBody>
      </p:sp>
      <p:sp>
        <p:nvSpPr>
          <p:cNvPr id="3338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3980F28-3851-4260-82FC-D3112E0693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n.gov/ifa/2928.ht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amwua.org/blog/mystery-of-lost-water-wastes-precious-resource-and-money"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5.xml.rels><?xml version="1.0" encoding="UTF-8" standalone="yes"?>
<Relationships xmlns="http://schemas.openxmlformats.org/package/2006/relationships"><Relationship Id="rId3" Type="http://schemas.openxmlformats.org/officeDocument/2006/relationships/hyperlink" Target="https://www.congress.gov/bill/117th-congress/house-bill/3684/text" TargetMode="External"/><Relationship Id="rId2" Type="http://schemas.openxmlformats.org/officeDocument/2006/relationships/hyperlink" Target="https://infrastructurereportcard.org/" TargetMode="External"/><Relationship Id="rId1" Type="http://schemas.openxmlformats.org/officeDocument/2006/relationships/slideLayout" Target="../slideLayouts/slideLayout2.xml"/><Relationship Id="rId4" Type="http://schemas.openxmlformats.org/officeDocument/2006/relationships/hyperlink" Target="https://www.epa.gov/system/files/documents/2022-03/combined_srf-implementation-memo_final_03.2022.pdf"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iga.in.gov/legislative/2019/bills/senate/4#document-04a0bd7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Title 1"/>
          <p:cNvSpPr>
            <a:spLocks noGrp="1"/>
          </p:cNvSpPr>
          <p:nvPr>
            <p:ph type="title"/>
          </p:nvPr>
        </p:nvSpPr>
        <p:spPr>
          <a:xfrm>
            <a:off x="457200" y="457200"/>
            <a:ext cx="8229600" cy="2971800"/>
          </a:xfrm>
        </p:spPr>
        <p:txBody>
          <a:bodyPr/>
          <a:lstStyle/>
          <a:p>
            <a:pPr eaLnBrk="1" hangingPunct="1"/>
            <a:r>
              <a:rPr lang="en-US" altLang="en-US" b="1" i="1" dirty="0" smtClean="0">
                <a:solidFill>
                  <a:srgbClr val="0033CC"/>
                </a:solidFill>
              </a:rPr>
              <a:t>Great Lakes Compact </a:t>
            </a:r>
            <a:br>
              <a:rPr lang="en-US" altLang="en-US" b="1" i="1" dirty="0" smtClean="0">
                <a:solidFill>
                  <a:srgbClr val="0033CC"/>
                </a:solidFill>
              </a:rPr>
            </a:br>
            <a:r>
              <a:rPr lang="en-US" altLang="en-US" i="1" dirty="0" smtClean="0">
                <a:solidFill>
                  <a:srgbClr val="0033CC"/>
                </a:solidFill>
              </a:rPr>
              <a:t>AWWA </a:t>
            </a:r>
            <a:r>
              <a:rPr lang="en-US" altLang="en-US" i="1" dirty="0">
                <a:solidFill>
                  <a:srgbClr val="0033CC"/>
                </a:solidFill>
              </a:rPr>
              <a:t>Water </a:t>
            </a:r>
            <a:r>
              <a:rPr lang="en-US" altLang="en-US" i="1" dirty="0" smtClean="0">
                <a:solidFill>
                  <a:srgbClr val="0033CC"/>
                </a:solidFill>
              </a:rPr>
              <a:t>Audits </a:t>
            </a:r>
            <a:r>
              <a:rPr lang="en-US" altLang="en-US" i="1" dirty="0">
                <a:solidFill>
                  <a:srgbClr val="0033CC"/>
                </a:solidFill>
              </a:rPr>
              <a:t/>
            </a:r>
            <a:br>
              <a:rPr lang="en-US" altLang="en-US" i="1" dirty="0">
                <a:solidFill>
                  <a:srgbClr val="0033CC"/>
                </a:solidFill>
              </a:rPr>
            </a:br>
            <a:r>
              <a:rPr lang="en-US" altLang="en-US" dirty="0" smtClean="0">
                <a:solidFill>
                  <a:srgbClr val="0000FF"/>
                </a:solidFill>
              </a:rPr>
              <a:t/>
            </a:r>
            <a:br>
              <a:rPr lang="en-US" altLang="en-US" dirty="0" smtClean="0">
                <a:solidFill>
                  <a:srgbClr val="0000FF"/>
                </a:solidFill>
              </a:rPr>
            </a:br>
            <a:r>
              <a:rPr lang="en-US" altLang="en-US" sz="2800" dirty="0" smtClean="0"/>
              <a:t>Why and how should audits be performed?</a:t>
            </a:r>
            <a:endParaRPr lang="en-US" altLang="en-US" sz="2800" dirty="0"/>
          </a:p>
        </p:txBody>
      </p:sp>
      <p:pic>
        <p:nvPicPr>
          <p:cNvPr id="3" name="Picture 2"/>
          <p:cNvPicPr/>
          <p:nvPr/>
        </p:nvPicPr>
        <p:blipFill rotWithShape="1">
          <a:blip r:embed="rId3">
            <a:extLst>
              <a:ext uri="{28A0092B-C50C-407E-A947-70E740481C1C}">
                <a14:useLocalDpi xmlns:a14="http://schemas.microsoft.com/office/drawing/2010/main" val="0"/>
              </a:ext>
            </a:extLst>
          </a:blip>
          <a:srcRect l="2667" t="24667" r="3333" b="39000"/>
          <a:stretch/>
        </p:blipFill>
        <p:spPr bwMode="auto">
          <a:xfrm>
            <a:off x="3276600" y="3733800"/>
            <a:ext cx="1767788" cy="780121"/>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615440" y="4583418"/>
            <a:ext cx="5562600" cy="887422"/>
          </a:xfrm>
          <a:prstGeom prst="rect">
            <a:avLst/>
          </a:prstGeom>
        </p:spPr>
        <p:txBody>
          <a:bodyPr wrap="square">
            <a:spAutoFit/>
          </a:bodyPr>
          <a:lstStyle/>
          <a:p>
            <a:pPr lvl="1">
              <a:spcAft>
                <a:spcPts val="1350"/>
              </a:spcAft>
            </a:pPr>
            <a:r>
              <a:rPr lang="en-US" sz="2400" dirty="0"/>
              <a:t>John </a:t>
            </a:r>
            <a:r>
              <a:rPr lang="en-US" sz="2400" dirty="0" smtClean="0"/>
              <a:t>H. Van </a:t>
            </a:r>
            <a:r>
              <a:rPr lang="en-US" sz="2400" dirty="0"/>
              <a:t>Arsdel, </a:t>
            </a:r>
            <a:r>
              <a:rPr lang="en-US" sz="2400" dirty="0" smtClean="0"/>
              <a:t>Vice President</a:t>
            </a:r>
            <a:endParaRPr lang="en-US" sz="2400" dirty="0"/>
          </a:p>
          <a:p>
            <a:pPr lvl="1">
              <a:spcAft>
                <a:spcPts val="1350"/>
              </a:spcAft>
            </a:pPr>
            <a:r>
              <a:rPr lang="en-US" sz="1600" dirty="0" smtClean="0">
                <a:solidFill>
                  <a:srgbClr val="0066FF"/>
                </a:solidFill>
              </a:rPr>
              <a:t>john@mesimpson,com</a:t>
            </a:r>
            <a:endParaRPr lang="en-US" sz="1600" dirty="0">
              <a:solidFill>
                <a:srgbClr val="0066FF"/>
              </a:solidFill>
            </a:endParaRPr>
          </a:p>
        </p:txBody>
      </p:sp>
    </p:spTree>
    <p:extLst>
      <p:ext uri="{BB962C8B-B14F-4D97-AF65-F5344CB8AC3E}">
        <p14:creationId xmlns:p14="http://schemas.microsoft.com/office/powerpoint/2010/main" val="924980574"/>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33CC"/>
                </a:solidFill>
              </a:rPr>
              <a:t>Water Audit History</a:t>
            </a:r>
            <a:endParaRPr lang="en-US" sz="2800" dirty="0">
              <a:solidFill>
                <a:srgbClr val="0033CC"/>
              </a:solidFill>
            </a:endParaRPr>
          </a:p>
        </p:txBody>
      </p:sp>
      <p:sp>
        <p:nvSpPr>
          <p:cNvPr id="3" name="Content Placeholder 2"/>
          <p:cNvSpPr>
            <a:spLocks noGrp="1"/>
          </p:cNvSpPr>
          <p:nvPr>
            <p:ph idx="1"/>
          </p:nvPr>
        </p:nvSpPr>
        <p:spPr>
          <a:xfrm>
            <a:off x="492760" y="1828800"/>
            <a:ext cx="8229600" cy="2209799"/>
          </a:xfrm>
        </p:spPr>
        <p:txBody>
          <a:bodyPr/>
          <a:lstStyle/>
          <a:p>
            <a:r>
              <a:rPr lang="en-US" sz="2400" dirty="0" smtClean="0"/>
              <a:t>AWWA Teamed with IWA to formulate methodologies for water loss auditing.</a:t>
            </a:r>
          </a:p>
          <a:p>
            <a:r>
              <a:rPr lang="en-US" sz="2400" dirty="0" smtClean="0"/>
              <a:t>Began in 2001</a:t>
            </a:r>
          </a:p>
          <a:p>
            <a:r>
              <a:rPr lang="en-US" sz="2400" dirty="0" smtClean="0"/>
              <a:t>Looked at current practices and available data </a:t>
            </a:r>
            <a:endParaRPr lang="en-US" sz="2400" dirty="0"/>
          </a:p>
        </p:txBody>
      </p:sp>
    </p:spTree>
    <p:extLst>
      <p:ext uri="{BB962C8B-B14F-4D97-AF65-F5344CB8AC3E}">
        <p14:creationId xmlns:p14="http://schemas.microsoft.com/office/powerpoint/2010/main" val="269522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0" y="274638"/>
            <a:ext cx="4114800" cy="1143000"/>
          </a:xfrm>
        </p:spPr>
        <p:txBody>
          <a:bodyPr/>
          <a:lstStyle/>
          <a:p>
            <a:pPr eaLnBrk="1" hangingPunct="1"/>
            <a:r>
              <a:rPr lang="en-US" altLang="en-US" sz="2800" b="1" i="1" dirty="0" smtClean="0">
                <a:solidFill>
                  <a:srgbClr val="0033CC"/>
                </a:solidFill>
              </a:rPr>
              <a:t>AWWA “States Survey” Project (2001) </a:t>
            </a:r>
            <a:br>
              <a:rPr lang="en-US" altLang="en-US" sz="2800" b="1" i="1" dirty="0" smtClean="0">
                <a:solidFill>
                  <a:srgbClr val="0033CC"/>
                </a:solidFill>
              </a:rPr>
            </a:br>
            <a:r>
              <a:rPr lang="en-US" altLang="en-US" sz="2800" b="1" i="1" dirty="0" smtClean="0">
                <a:solidFill>
                  <a:srgbClr val="0033CC"/>
                </a:solidFill>
              </a:rPr>
              <a:t>State Regulations </a:t>
            </a:r>
          </a:p>
        </p:txBody>
      </p:sp>
      <p:pic>
        <p:nvPicPr>
          <p:cNvPr id="9219" name="Picture 3" descr="usmap AW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72771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2286000" y="40386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21" name="Rectangle 5"/>
          <p:cNvSpPr>
            <a:spLocks noChangeArrowheads="1"/>
          </p:cNvSpPr>
          <p:nvPr/>
        </p:nvSpPr>
        <p:spPr bwMode="auto">
          <a:xfrm>
            <a:off x="1295400" y="35814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10%</a:t>
            </a:r>
          </a:p>
        </p:txBody>
      </p:sp>
      <p:sp>
        <p:nvSpPr>
          <p:cNvPr id="9222" name="Rectangle 6"/>
          <p:cNvSpPr>
            <a:spLocks noChangeArrowheads="1"/>
          </p:cNvSpPr>
          <p:nvPr/>
        </p:nvSpPr>
        <p:spPr bwMode="auto">
          <a:xfrm>
            <a:off x="6705600" y="4876800"/>
            <a:ext cx="692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10%</a:t>
            </a:r>
          </a:p>
          <a:p>
            <a:pPr algn="l">
              <a:lnSpc>
                <a:spcPct val="100000"/>
              </a:lnSpc>
              <a:spcBef>
                <a:spcPct val="0"/>
              </a:spcBef>
              <a:buFontTx/>
              <a:buNone/>
            </a:pPr>
            <a:endParaRPr lang="en-US" altLang="en-US" sz="2000"/>
          </a:p>
        </p:txBody>
      </p:sp>
      <p:sp>
        <p:nvSpPr>
          <p:cNvPr id="9223" name="Rectangle 7"/>
          <p:cNvSpPr>
            <a:spLocks noChangeArrowheads="1"/>
          </p:cNvSpPr>
          <p:nvPr/>
        </p:nvSpPr>
        <p:spPr bwMode="auto">
          <a:xfrm>
            <a:off x="6400800" y="42672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10%</a:t>
            </a:r>
          </a:p>
        </p:txBody>
      </p:sp>
      <p:sp>
        <p:nvSpPr>
          <p:cNvPr id="9224" name="Rectangle 8"/>
          <p:cNvSpPr>
            <a:spLocks noChangeArrowheads="1"/>
          </p:cNvSpPr>
          <p:nvPr/>
        </p:nvSpPr>
        <p:spPr bwMode="auto">
          <a:xfrm>
            <a:off x="5791200" y="3230563"/>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20%</a:t>
            </a:r>
          </a:p>
        </p:txBody>
      </p:sp>
      <p:sp>
        <p:nvSpPr>
          <p:cNvPr id="9225" name="Rectangle 9"/>
          <p:cNvSpPr>
            <a:spLocks noChangeArrowheads="1"/>
          </p:cNvSpPr>
          <p:nvPr/>
        </p:nvSpPr>
        <p:spPr bwMode="auto">
          <a:xfrm>
            <a:off x="4114800" y="34290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26" name="Rectangle 10"/>
          <p:cNvSpPr>
            <a:spLocks noChangeArrowheads="1"/>
          </p:cNvSpPr>
          <p:nvPr/>
        </p:nvSpPr>
        <p:spPr bwMode="auto">
          <a:xfrm>
            <a:off x="5867400" y="38100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27" name="Rectangle 11"/>
          <p:cNvSpPr>
            <a:spLocks noChangeArrowheads="1"/>
          </p:cNvSpPr>
          <p:nvPr/>
        </p:nvSpPr>
        <p:spPr bwMode="auto">
          <a:xfrm>
            <a:off x="5029200" y="46482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28" name="Rectangle 12"/>
          <p:cNvSpPr>
            <a:spLocks noChangeArrowheads="1"/>
          </p:cNvSpPr>
          <p:nvPr/>
        </p:nvSpPr>
        <p:spPr bwMode="auto">
          <a:xfrm>
            <a:off x="7924800" y="26670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solidFill>
                  <a:schemeClr val="bg1"/>
                </a:solidFill>
              </a:rPr>
              <a:t>15%</a:t>
            </a:r>
          </a:p>
        </p:txBody>
      </p:sp>
      <p:sp>
        <p:nvSpPr>
          <p:cNvPr id="9229" name="Rectangle 13"/>
          <p:cNvSpPr>
            <a:spLocks noChangeArrowheads="1"/>
          </p:cNvSpPr>
          <p:nvPr/>
        </p:nvSpPr>
        <p:spPr bwMode="auto">
          <a:xfrm>
            <a:off x="4724400" y="22860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10%</a:t>
            </a:r>
          </a:p>
        </p:txBody>
      </p:sp>
      <p:sp>
        <p:nvSpPr>
          <p:cNvPr id="9230" name="Rectangle 14"/>
          <p:cNvSpPr>
            <a:spLocks noChangeArrowheads="1"/>
          </p:cNvSpPr>
          <p:nvPr/>
        </p:nvSpPr>
        <p:spPr bwMode="auto">
          <a:xfrm>
            <a:off x="4953000" y="35814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10%</a:t>
            </a:r>
          </a:p>
        </p:txBody>
      </p:sp>
      <p:sp>
        <p:nvSpPr>
          <p:cNvPr id="9231" name="Rectangle 15"/>
          <p:cNvSpPr>
            <a:spLocks noChangeArrowheads="1"/>
          </p:cNvSpPr>
          <p:nvPr/>
        </p:nvSpPr>
        <p:spPr bwMode="auto">
          <a:xfrm>
            <a:off x="6934200" y="37338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32" name="Rectangle 16"/>
          <p:cNvSpPr>
            <a:spLocks noChangeArrowheads="1"/>
          </p:cNvSpPr>
          <p:nvPr/>
        </p:nvSpPr>
        <p:spPr bwMode="auto">
          <a:xfrm>
            <a:off x="6248400" y="3230563"/>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33" name="Rectangle 17"/>
          <p:cNvSpPr>
            <a:spLocks noChangeArrowheads="1"/>
          </p:cNvSpPr>
          <p:nvPr/>
        </p:nvSpPr>
        <p:spPr bwMode="auto">
          <a:xfrm>
            <a:off x="1447800" y="23622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34" name="Rectangle 18"/>
          <p:cNvSpPr>
            <a:spLocks noChangeArrowheads="1"/>
          </p:cNvSpPr>
          <p:nvPr/>
        </p:nvSpPr>
        <p:spPr bwMode="auto">
          <a:xfrm>
            <a:off x="6858000" y="28956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20%</a:t>
            </a:r>
          </a:p>
        </p:txBody>
      </p:sp>
      <p:sp>
        <p:nvSpPr>
          <p:cNvPr id="9235" name="Rectangle 19"/>
          <p:cNvSpPr>
            <a:spLocks noChangeArrowheads="1"/>
          </p:cNvSpPr>
          <p:nvPr/>
        </p:nvSpPr>
        <p:spPr bwMode="auto">
          <a:xfrm>
            <a:off x="7924800" y="29718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solidFill>
                  <a:schemeClr val="bg1"/>
                </a:solidFill>
              </a:rPr>
              <a:t>15%</a:t>
            </a:r>
          </a:p>
        </p:txBody>
      </p:sp>
      <p:sp>
        <p:nvSpPr>
          <p:cNvPr id="9236" name="Line 20"/>
          <p:cNvSpPr>
            <a:spLocks noChangeShapeType="1"/>
          </p:cNvSpPr>
          <p:nvPr/>
        </p:nvSpPr>
        <p:spPr bwMode="auto">
          <a:xfrm flipH="1" flipV="1">
            <a:off x="7924800" y="3048000"/>
            <a:ext cx="152400" cy="76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Rectangle 21"/>
          <p:cNvSpPr>
            <a:spLocks noChangeArrowheads="1"/>
          </p:cNvSpPr>
          <p:nvPr/>
        </p:nvSpPr>
        <p:spPr bwMode="auto">
          <a:xfrm>
            <a:off x="6705600" y="4038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7.5%</a:t>
            </a:r>
          </a:p>
        </p:txBody>
      </p:sp>
      <p:sp>
        <p:nvSpPr>
          <p:cNvPr id="9238" name="Rectangle 22"/>
          <p:cNvSpPr>
            <a:spLocks noChangeArrowheads="1"/>
          </p:cNvSpPr>
          <p:nvPr/>
        </p:nvSpPr>
        <p:spPr bwMode="auto">
          <a:xfrm>
            <a:off x="4225925" y="45720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20%</a:t>
            </a:r>
          </a:p>
        </p:txBody>
      </p:sp>
      <p:sp>
        <p:nvSpPr>
          <p:cNvPr id="9239" name="Rectangle 23"/>
          <p:cNvSpPr>
            <a:spLocks noChangeArrowheads="1"/>
          </p:cNvSpPr>
          <p:nvPr/>
        </p:nvSpPr>
        <p:spPr bwMode="auto">
          <a:xfrm>
            <a:off x="1600200" y="18288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20%</a:t>
            </a:r>
          </a:p>
        </p:txBody>
      </p:sp>
      <p:sp>
        <p:nvSpPr>
          <p:cNvPr id="9240" name="Rectangle 24"/>
          <p:cNvSpPr>
            <a:spLocks noChangeArrowheads="1"/>
          </p:cNvSpPr>
          <p:nvPr/>
        </p:nvSpPr>
        <p:spPr bwMode="auto">
          <a:xfrm>
            <a:off x="6858000" y="34290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41" name="Rectangle 25"/>
          <p:cNvSpPr>
            <a:spLocks noChangeArrowheads="1"/>
          </p:cNvSpPr>
          <p:nvPr/>
        </p:nvSpPr>
        <p:spPr bwMode="auto">
          <a:xfrm>
            <a:off x="5257800" y="25146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42" name="Rectangle 26"/>
          <p:cNvSpPr>
            <a:spLocks noChangeArrowheads="1"/>
          </p:cNvSpPr>
          <p:nvPr/>
        </p:nvSpPr>
        <p:spPr bwMode="auto">
          <a:xfrm>
            <a:off x="7543800" y="3230563"/>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0"/>
              </a:spcBef>
              <a:buFontTx/>
              <a:buNone/>
            </a:pPr>
            <a:r>
              <a:rPr lang="en-US" altLang="en-US" sz="2000"/>
              <a:t>15%</a:t>
            </a:r>
          </a:p>
        </p:txBody>
      </p:sp>
      <p:sp>
        <p:nvSpPr>
          <p:cNvPr id="9243" name="Line 27"/>
          <p:cNvSpPr>
            <a:spLocks noChangeShapeType="1"/>
          </p:cNvSpPr>
          <p:nvPr/>
        </p:nvSpPr>
        <p:spPr bwMode="auto">
          <a:xfrm flipH="1" flipV="1">
            <a:off x="7391400" y="3352800"/>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4" name="Text Box 28"/>
          <p:cNvSpPr txBox="1">
            <a:spLocks noChangeArrowheads="1"/>
          </p:cNvSpPr>
          <p:nvPr/>
        </p:nvSpPr>
        <p:spPr bwMode="auto">
          <a:xfrm>
            <a:off x="609600" y="5638800"/>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nSpc>
                <a:spcPct val="100000"/>
              </a:lnSpc>
              <a:spcBef>
                <a:spcPct val="50000"/>
              </a:spcBef>
              <a:buFontTx/>
              <a:buNone/>
            </a:pPr>
            <a:r>
              <a:rPr lang="en-US" altLang="en-US" sz="2000">
                <a:solidFill>
                  <a:schemeClr val="accent2"/>
                </a:solidFill>
              </a:rPr>
              <a:t>“A better system of accounting is needed to instill better accountability in drinking water utilities”</a:t>
            </a:r>
          </a:p>
        </p:txBody>
      </p:sp>
    </p:spTree>
    <p:extLst>
      <p:ext uri="{BB962C8B-B14F-4D97-AF65-F5344CB8AC3E}">
        <p14:creationId xmlns:p14="http://schemas.microsoft.com/office/powerpoint/2010/main" val="24385207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2087" y="152400"/>
            <a:ext cx="4572000" cy="1373188"/>
          </a:xfrm>
        </p:spPr>
        <p:txBody>
          <a:bodyPr/>
          <a:lstStyle/>
          <a:p>
            <a:pPr eaLnBrk="1" hangingPunct="1"/>
            <a:r>
              <a:rPr lang="en-US" altLang="en-US" sz="2800" b="1" i="1" dirty="0" smtClean="0">
                <a:solidFill>
                  <a:srgbClr val="0033CC"/>
                </a:solidFill>
              </a:rPr>
              <a:t>Growing Pressure to Manage Water More Efficiently</a:t>
            </a:r>
          </a:p>
        </p:txBody>
      </p:sp>
      <p:sp>
        <p:nvSpPr>
          <p:cNvPr id="6147" name="Rectangle 3"/>
          <p:cNvSpPr>
            <a:spLocks noGrp="1" noChangeArrowheads="1"/>
          </p:cNvSpPr>
          <p:nvPr>
            <p:ph type="body" sz="half" idx="1"/>
          </p:nvPr>
        </p:nvSpPr>
        <p:spPr>
          <a:xfrm>
            <a:off x="457200" y="1600200"/>
            <a:ext cx="4041775" cy="4525963"/>
          </a:xfrm>
        </p:spPr>
        <p:txBody>
          <a:bodyPr/>
          <a:lstStyle/>
          <a:p>
            <a:pPr marL="0" indent="0" eaLnBrk="1" hangingPunct="1"/>
            <a:endParaRPr lang="en-US" altLang="en-US" sz="1800" smtClean="0"/>
          </a:p>
          <a:p>
            <a:pPr marL="0" indent="0" eaLnBrk="1" hangingPunct="1"/>
            <a:endParaRPr lang="en-US" altLang="en-US" sz="2000" i="1" smtClean="0"/>
          </a:p>
          <a:p>
            <a:pPr marL="0" indent="0" eaLnBrk="1" hangingPunct="1">
              <a:spcBef>
                <a:spcPct val="30000"/>
              </a:spcBef>
            </a:pPr>
            <a:endParaRPr lang="en-US" altLang="en-US" sz="2000" i="1" smtClean="0"/>
          </a:p>
        </p:txBody>
      </p:sp>
      <p:graphicFrame>
        <p:nvGraphicFramePr>
          <p:cNvPr id="6148" name="Object 4"/>
          <p:cNvGraphicFramePr>
            <a:graphicFrameLocks noGrp="1" noChangeAspect="1"/>
          </p:cNvGraphicFramePr>
          <p:nvPr>
            <p:ph sz="half" idx="2"/>
            <p:extLst>
              <p:ext uri="{D42A27DB-BD31-4B8C-83A1-F6EECF244321}">
                <p14:modId xmlns:p14="http://schemas.microsoft.com/office/powerpoint/2010/main" val="3862167946"/>
              </p:ext>
            </p:extLst>
          </p:nvPr>
        </p:nvGraphicFramePr>
        <p:xfrm>
          <a:off x="304800" y="1749425"/>
          <a:ext cx="6248800" cy="4407218"/>
        </p:xfrm>
        <a:graphic>
          <a:graphicData uri="http://schemas.openxmlformats.org/presentationml/2006/ole">
            <mc:AlternateContent xmlns:mc="http://schemas.openxmlformats.org/markup-compatibility/2006">
              <mc:Choice xmlns:v="urn:schemas-microsoft-com:vml" Requires="v">
                <p:oleObj spid="_x0000_s16407" name="Acrobat Document" r:id="rId4" imgW="7542857" imgH="5830114" progId="AcroExch.Document.7">
                  <p:embed/>
                </p:oleObj>
              </mc:Choice>
              <mc:Fallback>
                <p:oleObj name="Acrobat Document" r:id="rId4" imgW="7542857" imgH="5830114"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49425"/>
                        <a:ext cx="6248800" cy="4407218"/>
                      </a:xfrm>
                      <a:prstGeom prst="rect">
                        <a:avLst/>
                      </a:prstGeom>
                      <a:noFill/>
                      <a:ln>
                        <a:noFill/>
                      </a:ln>
                      <a:effectLst/>
                      <a:extLst/>
                    </p:spPr>
                  </p:pic>
                </p:oleObj>
              </mc:Fallback>
            </mc:AlternateContent>
          </a:graphicData>
        </a:graphic>
      </p:graphicFrame>
      <p:sp>
        <p:nvSpPr>
          <p:cNvPr id="2" name="TextBox 1"/>
          <p:cNvSpPr txBox="1"/>
          <p:nvPr/>
        </p:nvSpPr>
        <p:spPr>
          <a:xfrm>
            <a:off x="6706000" y="1676400"/>
            <a:ext cx="2285600" cy="1477328"/>
          </a:xfrm>
          <a:prstGeom prst="rect">
            <a:avLst/>
          </a:prstGeom>
          <a:noFill/>
        </p:spPr>
        <p:txBody>
          <a:bodyPr wrap="square" rtlCol="0">
            <a:spAutoFit/>
          </a:bodyPr>
          <a:lstStyle/>
          <a:p>
            <a:r>
              <a:rPr lang="en-US" b="1" i="1" u="sng" dirty="0" smtClean="0">
                <a:solidFill>
                  <a:srgbClr val="CC3300"/>
                </a:solidFill>
              </a:rPr>
              <a:t>Note</a:t>
            </a:r>
            <a:r>
              <a:rPr lang="en-US" dirty="0" smtClean="0">
                <a:solidFill>
                  <a:srgbClr val="CC3300"/>
                </a:solidFill>
              </a:rPr>
              <a:t> that he drought status has shifted more to the western states since 2006!</a:t>
            </a:r>
            <a:endParaRPr lang="en-US" dirty="0">
              <a:solidFill>
                <a:srgbClr val="CC3300"/>
              </a:solidFill>
            </a:endParaRPr>
          </a:p>
        </p:txBody>
      </p:sp>
    </p:spTree>
    <p:extLst>
      <p:ext uri="{BB962C8B-B14F-4D97-AF65-F5344CB8AC3E}">
        <p14:creationId xmlns:p14="http://schemas.microsoft.com/office/powerpoint/2010/main" val="1095187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0" y="0"/>
            <a:ext cx="4572000" cy="1676400"/>
          </a:xfrm>
        </p:spPr>
        <p:txBody>
          <a:bodyPr/>
          <a:lstStyle/>
          <a:p>
            <a:pPr eaLnBrk="1" hangingPunct="1">
              <a:lnSpc>
                <a:spcPct val="85000"/>
              </a:lnSpc>
            </a:pPr>
            <a:r>
              <a:rPr lang="en-US" altLang="en-US" sz="2800" b="1" i="1" dirty="0" smtClean="0">
                <a:solidFill>
                  <a:srgbClr val="0070C0"/>
                </a:solidFill>
              </a:rPr>
              <a:t>AWWA “States Survey” Project (2001) </a:t>
            </a:r>
            <a:br>
              <a:rPr lang="en-US" altLang="en-US" sz="2800" b="1" i="1" dirty="0" smtClean="0">
                <a:solidFill>
                  <a:srgbClr val="0070C0"/>
                </a:solidFill>
              </a:rPr>
            </a:br>
            <a:r>
              <a:rPr lang="en-US" altLang="en-US" sz="2800" b="1" i="1" dirty="0" smtClean="0">
                <a:solidFill>
                  <a:srgbClr val="0070C0"/>
                </a:solidFill>
              </a:rPr>
              <a:t>Covered </a:t>
            </a:r>
            <a:br>
              <a:rPr lang="en-US" altLang="en-US" sz="2800" b="1" i="1" dirty="0" smtClean="0">
                <a:solidFill>
                  <a:srgbClr val="0070C0"/>
                </a:solidFill>
              </a:rPr>
            </a:br>
            <a:r>
              <a:rPr lang="en-US" altLang="en-US" sz="2800" b="1" i="1" dirty="0" smtClean="0">
                <a:solidFill>
                  <a:srgbClr val="0070C0"/>
                </a:solidFill>
              </a:rPr>
              <a:t>Ten Practices </a:t>
            </a:r>
          </a:p>
        </p:txBody>
      </p:sp>
      <p:sp>
        <p:nvSpPr>
          <p:cNvPr id="8195" name="Rectangle 3"/>
          <p:cNvSpPr>
            <a:spLocks noGrp="1" noChangeArrowheads="1"/>
          </p:cNvSpPr>
          <p:nvPr>
            <p:ph type="body" sz="half" idx="1"/>
          </p:nvPr>
        </p:nvSpPr>
        <p:spPr>
          <a:xfrm>
            <a:off x="538163" y="1828800"/>
            <a:ext cx="4033837" cy="3200400"/>
          </a:xfrm>
        </p:spPr>
        <p:txBody>
          <a:bodyPr/>
          <a:lstStyle/>
          <a:p>
            <a:pPr marL="0" indent="0" eaLnBrk="1" hangingPunct="1">
              <a:lnSpc>
                <a:spcPct val="180000"/>
              </a:lnSpc>
            </a:pPr>
            <a:r>
              <a:rPr lang="en-US" altLang="en-US" sz="2000" b="0" smtClean="0">
                <a:solidFill>
                  <a:schemeClr val="accent2"/>
                </a:solidFill>
              </a:rPr>
              <a:t>Water loss policy</a:t>
            </a:r>
          </a:p>
          <a:p>
            <a:pPr marL="0" indent="0" eaLnBrk="1" hangingPunct="1">
              <a:lnSpc>
                <a:spcPct val="180000"/>
              </a:lnSpc>
            </a:pPr>
            <a:r>
              <a:rPr lang="en-US" altLang="en-US" sz="2000" b="0" smtClean="0">
                <a:solidFill>
                  <a:schemeClr val="accent2"/>
                </a:solidFill>
              </a:rPr>
              <a:t>Definition of water loss</a:t>
            </a:r>
          </a:p>
          <a:p>
            <a:pPr marL="0" indent="0" eaLnBrk="1" hangingPunct="1">
              <a:lnSpc>
                <a:spcPct val="180000"/>
              </a:lnSpc>
            </a:pPr>
            <a:r>
              <a:rPr lang="en-US" altLang="en-US" sz="2000" b="0" smtClean="0">
                <a:solidFill>
                  <a:schemeClr val="accent2"/>
                </a:solidFill>
              </a:rPr>
              <a:t>Accounting and reporting</a:t>
            </a:r>
          </a:p>
          <a:p>
            <a:pPr marL="0" indent="0" eaLnBrk="1" hangingPunct="1">
              <a:lnSpc>
                <a:spcPct val="180000"/>
              </a:lnSpc>
            </a:pPr>
            <a:r>
              <a:rPr lang="en-US" altLang="en-US" sz="2000" b="0" smtClean="0">
                <a:solidFill>
                  <a:schemeClr val="accent2"/>
                </a:solidFill>
              </a:rPr>
              <a:t>Standards and benchmarks</a:t>
            </a:r>
          </a:p>
          <a:p>
            <a:pPr marL="0" indent="0" eaLnBrk="1" hangingPunct="1">
              <a:lnSpc>
                <a:spcPct val="180000"/>
              </a:lnSpc>
            </a:pPr>
            <a:r>
              <a:rPr lang="en-US" altLang="en-US" sz="2000" b="0" smtClean="0">
                <a:solidFill>
                  <a:schemeClr val="accent2"/>
                </a:solidFill>
              </a:rPr>
              <a:t>Goals and targets</a:t>
            </a:r>
          </a:p>
        </p:txBody>
      </p:sp>
      <p:sp>
        <p:nvSpPr>
          <p:cNvPr id="8196" name="Rectangle 4"/>
          <p:cNvSpPr>
            <a:spLocks noGrp="1" noChangeArrowheads="1"/>
          </p:cNvSpPr>
          <p:nvPr>
            <p:ph type="body" sz="half" idx="2"/>
          </p:nvPr>
        </p:nvSpPr>
        <p:spPr>
          <a:xfrm>
            <a:off x="4572000" y="1828800"/>
            <a:ext cx="3859213" cy="3582988"/>
          </a:xfrm>
        </p:spPr>
        <p:txBody>
          <a:bodyPr/>
          <a:lstStyle/>
          <a:p>
            <a:pPr marL="0" indent="0" eaLnBrk="1" hangingPunct="1">
              <a:lnSpc>
                <a:spcPct val="170000"/>
              </a:lnSpc>
            </a:pPr>
            <a:r>
              <a:rPr lang="en-US" altLang="en-US" sz="2000" b="0" smtClean="0">
                <a:solidFill>
                  <a:schemeClr val="accent2"/>
                </a:solidFill>
              </a:rPr>
              <a:t>Planning requirements</a:t>
            </a:r>
          </a:p>
          <a:p>
            <a:pPr marL="0" indent="0" eaLnBrk="1" hangingPunct="1">
              <a:lnSpc>
                <a:spcPct val="170000"/>
              </a:lnSpc>
            </a:pPr>
            <a:r>
              <a:rPr lang="en-US" altLang="en-US" sz="2000" b="0" smtClean="0">
                <a:solidFill>
                  <a:schemeClr val="accent2"/>
                </a:solidFill>
              </a:rPr>
              <a:t>Compilation and publication</a:t>
            </a:r>
          </a:p>
          <a:p>
            <a:pPr marL="0" indent="0" eaLnBrk="1" hangingPunct="1">
              <a:lnSpc>
                <a:spcPct val="170000"/>
              </a:lnSpc>
            </a:pPr>
            <a:r>
              <a:rPr lang="en-US" altLang="en-US" sz="2000" b="0" smtClean="0">
                <a:solidFill>
                  <a:schemeClr val="accent2"/>
                </a:solidFill>
              </a:rPr>
              <a:t>Technical assistance</a:t>
            </a:r>
          </a:p>
          <a:p>
            <a:pPr marL="0" indent="0" eaLnBrk="1" hangingPunct="1">
              <a:lnSpc>
                <a:spcPct val="170000"/>
              </a:lnSpc>
            </a:pPr>
            <a:r>
              <a:rPr lang="en-US" altLang="en-US" sz="2000" b="0" smtClean="0">
                <a:solidFill>
                  <a:schemeClr val="accent2"/>
                </a:solidFill>
              </a:rPr>
              <a:t>Performance incentives</a:t>
            </a:r>
          </a:p>
          <a:p>
            <a:pPr marL="0" indent="0" eaLnBrk="1" hangingPunct="1">
              <a:lnSpc>
                <a:spcPct val="170000"/>
              </a:lnSpc>
            </a:pPr>
            <a:r>
              <a:rPr lang="en-US" altLang="en-US" sz="2000" b="0" smtClean="0">
                <a:solidFill>
                  <a:schemeClr val="accent2"/>
                </a:solidFill>
              </a:rPr>
              <a:t>Auditing and enforcement</a:t>
            </a:r>
          </a:p>
          <a:p>
            <a:pPr marL="0" indent="0" eaLnBrk="1" hangingPunct="1">
              <a:lnSpc>
                <a:spcPct val="170000"/>
              </a:lnSpc>
            </a:pPr>
            <a:endParaRPr lang="en-US" altLang="en-US" sz="2000" b="0" smtClean="0">
              <a:solidFill>
                <a:schemeClr val="accent2"/>
              </a:solidFill>
            </a:endParaRPr>
          </a:p>
        </p:txBody>
      </p:sp>
      <p:sp>
        <p:nvSpPr>
          <p:cNvPr id="8197" name="Text Box 5"/>
          <p:cNvSpPr txBox="1">
            <a:spLocks noChangeArrowheads="1"/>
          </p:cNvSpPr>
          <p:nvPr/>
        </p:nvSpPr>
        <p:spPr bwMode="auto">
          <a:xfrm>
            <a:off x="381000" y="5257800"/>
            <a:ext cx="838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algn="l">
              <a:lnSpc>
                <a:spcPct val="100000"/>
              </a:lnSpc>
              <a:spcBef>
                <a:spcPct val="50000"/>
              </a:spcBef>
              <a:buFontTx/>
              <a:buNone/>
            </a:pPr>
            <a:r>
              <a:rPr lang="en-US" altLang="en-US" sz="2000" dirty="0">
                <a:solidFill>
                  <a:schemeClr val="accent2"/>
                </a:solidFill>
              </a:rPr>
              <a:t>Find the report and data at:</a:t>
            </a:r>
          </a:p>
          <a:p>
            <a:pPr algn="l">
              <a:lnSpc>
                <a:spcPct val="100000"/>
              </a:lnSpc>
              <a:buFontTx/>
              <a:buNone/>
            </a:pPr>
            <a:r>
              <a:rPr lang="en-US" altLang="en-US" sz="2000" dirty="0">
                <a:solidFill>
                  <a:srgbClr val="0066FF"/>
                </a:solidFill>
              </a:rPr>
              <a:t>http://www.awwa.org/Sections/committee/committee_view.cfm?hpid=30</a:t>
            </a:r>
          </a:p>
        </p:txBody>
      </p:sp>
    </p:spTree>
    <p:extLst>
      <p:ext uri="{BB962C8B-B14F-4D97-AF65-F5344CB8AC3E}">
        <p14:creationId xmlns:p14="http://schemas.microsoft.com/office/powerpoint/2010/main" val="2268771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7183120" cy="1143000"/>
          </a:xfrm>
        </p:spPr>
        <p:txBody>
          <a:bodyPr/>
          <a:lstStyle/>
          <a:p>
            <a:pPr eaLnBrk="1" hangingPunct="1"/>
            <a:r>
              <a:rPr lang="en-US" altLang="en-US" dirty="0" smtClean="0"/>
              <a:t>          </a:t>
            </a:r>
            <a:r>
              <a:rPr lang="en-US" altLang="en-US" sz="4000" dirty="0" smtClean="0">
                <a:solidFill>
                  <a:schemeClr val="accent2"/>
                </a:solidFill>
              </a:rPr>
              <a:t>Who Made the Rules??</a:t>
            </a:r>
          </a:p>
        </p:txBody>
      </p:sp>
      <p:sp>
        <p:nvSpPr>
          <p:cNvPr id="10243" name="Rectangle 3"/>
          <p:cNvSpPr>
            <a:spLocks noGrp="1" noChangeArrowheads="1"/>
          </p:cNvSpPr>
          <p:nvPr>
            <p:ph type="body" idx="1"/>
          </p:nvPr>
        </p:nvSpPr>
        <p:spPr/>
        <p:txBody>
          <a:bodyPr/>
          <a:lstStyle/>
          <a:p>
            <a:pPr eaLnBrk="1" hangingPunct="1"/>
            <a:r>
              <a:rPr lang="en-US" altLang="en-US" sz="2400" dirty="0" smtClean="0">
                <a:solidFill>
                  <a:srgbClr val="0033CC"/>
                </a:solidFill>
              </a:rPr>
              <a:t>In the United States, no national regulations exist to require drinking water utilities to report annual water audit data or contain their losses to economic levels.</a:t>
            </a:r>
          </a:p>
          <a:p>
            <a:pPr marL="0" indent="0" eaLnBrk="1" hangingPunct="1">
              <a:buNone/>
            </a:pPr>
            <a:endParaRPr lang="en-US" altLang="en-US" sz="2400" dirty="0" smtClean="0">
              <a:solidFill>
                <a:srgbClr val="FF0000"/>
              </a:solidFill>
            </a:endParaRPr>
          </a:p>
          <a:p>
            <a:pPr eaLnBrk="1" hangingPunct="1"/>
            <a:r>
              <a:rPr lang="en-US" altLang="en-US" sz="2400" dirty="0" smtClean="0"/>
              <a:t>As water resource shortages continue to become more prevalent and severe, it is likely that many more state and regional agencies will set forth requirements to compile an annual water audit.  </a:t>
            </a:r>
          </a:p>
        </p:txBody>
      </p:sp>
    </p:spTree>
    <p:extLst>
      <p:ext uri="{BB962C8B-B14F-4D97-AF65-F5344CB8AC3E}">
        <p14:creationId xmlns:p14="http://schemas.microsoft.com/office/powerpoint/2010/main" val="2699906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952500" y="1676400"/>
            <a:ext cx="7239000" cy="4419600"/>
          </a:xfrm>
        </p:spPr>
        <p:txBody>
          <a:bodyPr/>
          <a:lstStyle/>
          <a:p>
            <a:pPr eaLnBrk="1" hangingPunct="1">
              <a:lnSpc>
                <a:spcPct val="130000"/>
              </a:lnSpc>
            </a:pPr>
            <a:r>
              <a:rPr lang="en-US" altLang="en-US" sz="2000" b="0" dirty="0" smtClean="0">
                <a:solidFill>
                  <a:schemeClr val="accent2"/>
                </a:solidFill>
              </a:rPr>
              <a:t>No consistent definitions for the various components of use or loss had been employed</a:t>
            </a:r>
          </a:p>
          <a:p>
            <a:pPr eaLnBrk="1" hangingPunct="1">
              <a:lnSpc>
                <a:spcPct val="130000"/>
              </a:lnSpc>
            </a:pPr>
            <a:r>
              <a:rPr lang="en-US" altLang="en-US" sz="2000" b="0" dirty="0" smtClean="0">
                <a:solidFill>
                  <a:schemeClr val="accent2"/>
                </a:solidFill>
              </a:rPr>
              <a:t>Worldwide, no standard definition had been found to exist for the term “unaccounted-for” water</a:t>
            </a:r>
          </a:p>
          <a:p>
            <a:pPr eaLnBrk="1" hangingPunct="1">
              <a:lnSpc>
                <a:spcPct val="130000"/>
              </a:lnSpc>
            </a:pPr>
            <a:r>
              <a:rPr lang="en-US" altLang="en-US" sz="2000" b="1" dirty="0" smtClean="0">
                <a:solidFill>
                  <a:schemeClr val="accent2"/>
                </a:solidFill>
              </a:rPr>
              <a:t>Percentage indicators have been found to be suspect in measuring technical performance</a:t>
            </a:r>
          </a:p>
          <a:p>
            <a:pPr eaLnBrk="1" hangingPunct="1">
              <a:lnSpc>
                <a:spcPct val="130000"/>
              </a:lnSpc>
            </a:pPr>
            <a:r>
              <a:rPr lang="en-US" altLang="en-US" sz="2000" b="1" dirty="0" smtClean="0">
                <a:solidFill>
                  <a:schemeClr val="accent2"/>
                </a:solidFill>
              </a:rPr>
              <a:t>Percentage indicators translate nothing about water volumes and costs</a:t>
            </a:r>
          </a:p>
          <a:p>
            <a:pPr eaLnBrk="1" hangingPunct="1">
              <a:lnSpc>
                <a:spcPct val="130000"/>
              </a:lnSpc>
            </a:pPr>
            <a:r>
              <a:rPr lang="en-US" altLang="en-US" sz="2000" b="0" dirty="0" smtClean="0">
                <a:solidFill>
                  <a:schemeClr val="accent2"/>
                </a:solidFill>
              </a:rPr>
              <a:t>Many water utilities have no active functions to assess or control losses</a:t>
            </a:r>
          </a:p>
        </p:txBody>
      </p:sp>
      <p:sp>
        <p:nvSpPr>
          <p:cNvPr id="11267" name="Rectangle 3"/>
          <p:cNvSpPr>
            <a:spLocks noChangeArrowheads="1"/>
          </p:cNvSpPr>
          <p:nvPr/>
        </p:nvSpPr>
        <p:spPr bwMode="auto">
          <a:xfrm>
            <a:off x="2362200" y="228600"/>
            <a:ext cx="423227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lnSpc>
                <a:spcPct val="300000"/>
              </a:lnSpc>
              <a:spcBef>
                <a:spcPct val="20000"/>
              </a:spcBef>
              <a:spcAft>
                <a:spcPct val="0"/>
              </a:spcAft>
              <a:buChar char="•"/>
              <a:defRPr sz="3200">
                <a:solidFill>
                  <a:schemeClr val="tx1"/>
                </a:solidFill>
                <a:latin typeface="Arial" panose="020B0604020202020204" pitchFamily="34" charset="0"/>
              </a:defRPr>
            </a:lvl9pPr>
          </a:lstStyle>
          <a:p>
            <a:pPr eaLnBrk="1" hangingPunct="1">
              <a:lnSpc>
                <a:spcPct val="90000"/>
              </a:lnSpc>
              <a:buFontTx/>
              <a:buNone/>
            </a:pPr>
            <a:r>
              <a:rPr lang="en-US" altLang="en-US" sz="2800" b="1" i="1" dirty="0">
                <a:solidFill>
                  <a:srgbClr val="0033CC"/>
                </a:solidFill>
              </a:rPr>
              <a:t>Water Loss in the Past: unstructured, reactive</a:t>
            </a:r>
          </a:p>
        </p:txBody>
      </p:sp>
    </p:spTree>
    <p:extLst>
      <p:ext uri="{BB962C8B-B14F-4D97-AF65-F5344CB8AC3E}">
        <p14:creationId xmlns:p14="http://schemas.microsoft.com/office/powerpoint/2010/main" val="3420202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47775" y="152400"/>
            <a:ext cx="6648450" cy="1373188"/>
          </a:xfrm>
        </p:spPr>
        <p:txBody>
          <a:bodyPr/>
          <a:lstStyle/>
          <a:p>
            <a:pPr eaLnBrk="1" hangingPunct="1"/>
            <a:r>
              <a:rPr lang="en-US" altLang="en-US" sz="2800" b="1" i="1" dirty="0" smtClean="0">
                <a:solidFill>
                  <a:srgbClr val="0033CC"/>
                </a:solidFill>
              </a:rPr>
              <a:t>Early AWWA Water Loss Control Committee Initiatives</a:t>
            </a:r>
          </a:p>
        </p:txBody>
      </p:sp>
      <p:sp>
        <p:nvSpPr>
          <p:cNvPr id="7171" name="Rectangle 3"/>
          <p:cNvSpPr>
            <a:spLocks noGrp="1" noChangeArrowheads="1"/>
          </p:cNvSpPr>
          <p:nvPr>
            <p:ph type="body" idx="1"/>
          </p:nvPr>
        </p:nvSpPr>
        <p:spPr>
          <a:xfrm>
            <a:off x="514350" y="1676400"/>
            <a:ext cx="8115300" cy="4191000"/>
          </a:xfrm>
        </p:spPr>
        <p:txBody>
          <a:bodyPr/>
          <a:lstStyle/>
          <a:p>
            <a:pPr eaLnBrk="1" hangingPunct="1">
              <a:lnSpc>
                <a:spcPct val="140000"/>
              </a:lnSpc>
              <a:spcBef>
                <a:spcPct val="15000"/>
              </a:spcBef>
            </a:pPr>
            <a:r>
              <a:rPr lang="en-US" altLang="en-US" sz="2000" b="0" dirty="0" smtClean="0">
                <a:solidFill>
                  <a:schemeClr val="accent2"/>
                </a:solidFill>
              </a:rPr>
              <a:t>States Survey Project (2001)</a:t>
            </a:r>
          </a:p>
          <a:p>
            <a:pPr eaLnBrk="1" hangingPunct="1">
              <a:lnSpc>
                <a:spcPct val="140000"/>
              </a:lnSpc>
              <a:spcBef>
                <a:spcPct val="15000"/>
              </a:spcBef>
            </a:pPr>
            <a:r>
              <a:rPr lang="en-US" altLang="en-US" sz="2000" b="0" dirty="0" smtClean="0">
                <a:solidFill>
                  <a:schemeClr val="accent2"/>
                </a:solidFill>
              </a:rPr>
              <a:t>WATER:/STATS Distribution Survey (2003)</a:t>
            </a:r>
          </a:p>
          <a:p>
            <a:pPr eaLnBrk="1" hangingPunct="1">
              <a:lnSpc>
                <a:spcPct val="140000"/>
              </a:lnSpc>
              <a:spcBef>
                <a:spcPct val="15000"/>
              </a:spcBef>
            </a:pPr>
            <a:r>
              <a:rPr lang="en-US" altLang="en-US" sz="2000" b="0" dirty="0" smtClean="0">
                <a:solidFill>
                  <a:schemeClr val="accent2"/>
                </a:solidFill>
              </a:rPr>
              <a:t>Committee Report “Applying Worldwide Best Management Practices in Water Loss Control” (2003)</a:t>
            </a:r>
          </a:p>
          <a:p>
            <a:pPr eaLnBrk="1" hangingPunct="1">
              <a:lnSpc>
                <a:spcPct val="140000"/>
              </a:lnSpc>
              <a:spcBef>
                <a:spcPct val="15000"/>
              </a:spcBef>
            </a:pPr>
            <a:r>
              <a:rPr lang="en-US" altLang="en-US" sz="2000" b="0" dirty="0" smtClean="0">
                <a:solidFill>
                  <a:schemeClr val="accent2"/>
                </a:solidFill>
              </a:rPr>
              <a:t>Free Water Audit Software Package (2006)</a:t>
            </a:r>
          </a:p>
          <a:p>
            <a:pPr eaLnBrk="1" hangingPunct="1">
              <a:lnSpc>
                <a:spcPct val="140000"/>
              </a:lnSpc>
              <a:spcBef>
                <a:spcPct val="15000"/>
              </a:spcBef>
            </a:pPr>
            <a:r>
              <a:rPr lang="en-US" altLang="en-US" sz="2000" b="0" dirty="0" smtClean="0">
                <a:solidFill>
                  <a:schemeClr val="accent2"/>
                </a:solidFill>
              </a:rPr>
              <a:t>Contribution to AWWA M52 Publication: “Water Conservation Programs – A Planning Manual” (2006)</a:t>
            </a:r>
          </a:p>
          <a:p>
            <a:pPr eaLnBrk="1" hangingPunct="1">
              <a:lnSpc>
                <a:spcPct val="140000"/>
              </a:lnSpc>
              <a:spcBef>
                <a:spcPct val="15000"/>
              </a:spcBef>
            </a:pPr>
            <a:r>
              <a:rPr lang="en-US" altLang="en-US" sz="2000" b="0" dirty="0" smtClean="0">
                <a:solidFill>
                  <a:schemeClr val="accent2"/>
                </a:solidFill>
              </a:rPr>
              <a:t>Completed: rewrite of  the AWWA M36 Publication “Water Audits and Leak Detection” 2009, 2016, under current revision</a:t>
            </a:r>
          </a:p>
        </p:txBody>
      </p:sp>
    </p:spTree>
    <p:extLst>
      <p:ext uri="{BB962C8B-B14F-4D97-AF65-F5344CB8AC3E}">
        <p14:creationId xmlns:p14="http://schemas.microsoft.com/office/powerpoint/2010/main" val="2806776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57300" y="228600"/>
            <a:ext cx="6629400" cy="1143000"/>
          </a:xfrm>
        </p:spPr>
        <p:txBody>
          <a:bodyPr/>
          <a:lstStyle/>
          <a:p>
            <a:pPr eaLnBrk="1" hangingPunct="1"/>
            <a:r>
              <a:rPr lang="en-US" altLang="en-US" sz="2800" b="1" i="1" dirty="0" smtClean="0">
                <a:solidFill>
                  <a:srgbClr val="0033CC"/>
                </a:solidFill>
              </a:rPr>
              <a:t>Promoting Water Efficiency in the US</a:t>
            </a:r>
          </a:p>
        </p:txBody>
      </p:sp>
      <p:sp>
        <p:nvSpPr>
          <p:cNvPr id="13315" name="Rectangle 3"/>
          <p:cNvSpPr>
            <a:spLocks noGrp="1" noChangeArrowheads="1"/>
          </p:cNvSpPr>
          <p:nvPr>
            <p:ph type="body" idx="1"/>
          </p:nvPr>
        </p:nvSpPr>
        <p:spPr>
          <a:xfrm>
            <a:off x="609600" y="1752600"/>
            <a:ext cx="7924800" cy="4419600"/>
          </a:xfrm>
        </p:spPr>
        <p:txBody>
          <a:bodyPr/>
          <a:lstStyle/>
          <a:p>
            <a:pPr eaLnBrk="1" hangingPunct="1">
              <a:lnSpc>
                <a:spcPct val="130000"/>
              </a:lnSpc>
            </a:pPr>
            <a:r>
              <a:rPr lang="en-US" altLang="en-US" sz="2000" smtClean="0">
                <a:solidFill>
                  <a:schemeClr val="accent2"/>
                </a:solidFill>
              </a:rPr>
              <a:t>State of Texas Water Audits</a:t>
            </a:r>
            <a:r>
              <a:rPr lang="en-US" altLang="en-US" sz="2000" b="0" smtClean="0">
                <a:solidFill>
                  <a:schemeClr val="accent2"/>
                </a:solidFill>
              </a:rPr>
              <a:t> – data collected for 2005; analysis results by early 2007</a:t>
            </a:r>
          </a:p>
          <a:p>
            <a:pPr eaLnBrk="1" hangingPunct="1">
              <a:lnSpc>
                <a:spcPct val="130000"/>
              </a:lnSpc>
            </a:pPr>
            <a:r>
              <a:rPr lang="en-US" altLang="en-US" sz="2000" smtClean="0">
                <a:solidFill>
                  <a:schemeClr val="accent2"/>
                </a:solidFill>
              </a:rPr>
              <a:t>Delaware River Basin Commission</a:t>
            </a:r>
            <a:r>
              <a:rPr lang="en-US" altLang="en-US" sz="2000" b="0" smtClean="0">
                <a:solidFill>
                  <a:schemeClr val="accent2"/>
                </a:solidFill>
              </a:rPr>
              <a:t> – assisted development of Water Audit Software; moving to revise existing water conservation resolutions</a:t>
            </a:r>
          </a:p>
          <a:p>
            <a:pPr eaLnBrk="1" hangingPunct="1">
              <a:lnSpc>
                <a:spcPct val="130000"/>
              </a:lnSpc>
            </a:pPr>
            <a:r>
              <a:rPr lang="en-US" altLang="en-US" sz="2000" smtClean="0">
                <a:solidFill>
                  <a:schemeClr val="accent2"/>
                </a:solidFill>
              </a:rPr>
              <a:t>Metropolitan North Georgia Water Planning District</a:t>
            </a:r>
            <a:r>
              <a:rPr lang="en-US" altLang="en-US" sz="2000" b="0" smtClean="0">
                <a:solidFill>
                  <a:schemeClr val="accent2"/>
                </a:solidFill>
              </a:rPr>
              <a:t> – requires use of new AWWA methods for +60 regional water utilities</a:t>
            </a:r>
          </a:p>
          <a:p>
            <a:pPr eaLnBrk="1" hangingPunct="1">
              <a:lnSpc>
                <a:spcPct val="130000"/>
              </a:lnSpc>
            </a:pPr>
            <a:r>
              <a:rPr lang="en-US" altLang="en-US" sz="2000" smtClean="0">
                <a:solidFill>
                  <a:schemeClr val="accent2"/>
                </a:solidFill>
              </a:rPr>
              <a:t>Water Utilities</a:t>
            </a:r>
            <a:r>
              <a:rPr lang="en-US" altLang="en-US" sz="2000" b="0" smtClean="0">
                <a:solidFill>
                  <a:schemeClr val="accent2"/>
                </a:solidFill>
              </a:rPr>
              <a:t> - Philadelphia, Nashville, American Water, Cleveland, San Antonio, Detroit, Ft. Worth, Seattle, El Dorado Irrigation District, WCSA (Abingdon VA)   </a:t>
            </a:r>
          </a:p>
        </p:txBody>
      </p:sp>
    </p:spTree>
    <p:extLst>
      <p:ext uri="{BB962C8B-B14F-4D97-AF65-F5344CB8AC3E}">
        <p14:creationId xmlns:p14="http://schemas.microsoft.com/office/powerpoint/2010/main" val="2368492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28700" y="152400"/>
            <a:ext cx="7086600" cy="1143000"/>
          </a:xfrm>
        </p:spPr>
        <p:txBody>
          <a:bodyPr/>
          <a:lstStyle/>
          <a:p>
            <a:pPr eaLnBrk="1" hangingPunct="1"/>
            <a:r>
              <a:rPr lang="en-US" altLang="en-US" sz="2800" b="1" i="1" dirty="0" smtClean="0">
                <a:solidFill>
                  <a:srgbClr val="0033CC"/>
                </a:solidFill>
              </a:rPr>
              <a:t>Promoting Water Efficiency in Canada</a:t>
            </a:r>
          </a:p>
        </p:txBody>
      </p:sp>
      <p:sp>
        <p:nvSpPr>
          <p:cNvPr id="14339" name="Rectangle 3"/>
          <p:cNvSpPr>
            <a:spLocks noGrp="1" noChangeArrowheads="1"/>
          </p:cNvSpPr>
          <p:nvPr>
            <p:ph type="body" idx="1"/>
          </p:nvPr>
        </p:nvSpPr>
        <p:spPr>
          <a:xfrm>
            <a:off x="571500" y="1828800"/>
            <a:ext cx="8001000" cy="4343400"/>
          </a:xfrm>
        </p:spPr>
        <p:txBody>
          <a:bodyPr/>
          <a:lstStyle/>
          <a:p>
            <a:pPr eaLnBrk="1" hangingPunct="1">
              <a:lnSpc>
                <a:spcPct val="140000"/>
              </a:lnSpc>
            </a:pPr>
            <a:r>
              <a:rPr lang="en-US" altLang="en-US" sz="2000" b="0" dirty="0" smtClean="0">
                <a:solidFill>
                  <a:schemeClr val="accent2"/>
                </a:solidFill>
              </a:rPr>
              <a:t>National Research Council Canada issued InfraGuide: Canadian national guide to sustainable municipal infrastructure</a:t>
            </a:r>
          </a:p>
          <a:p>
            <a:pPr algn="ctr" eaLnBrk="1" hangingPunct="1">
              <a:lnSpc>
                <a:spcPct val="140000"/>
              </a:lnSpc>
            </a:pPr>
            <a:r>
              <a:rPr lang="en-US" altLang="en-US" sz="1800" dirty="0" smtClean="0">
                <a:solidFill>
                  <a:srgbClr val="0033CC"/>
                </a:solidFill>
              </a:rPr>
              <a:t>www.infraguide.gc.ca  </a:t>
            </a:r>
          </a:p>
          <a:p>
            <a:pPr eaLnBrk="1" hangingPunct="1">
              <a:lnSpc>
                <a:spcPct val="140000"/>
              </a:lnSpc>
            </a:pPr>
            <a:r>
              <a:rPr lang="en-US" altLang="en-US" sz="2000" b="0" dirty="0" smtClean="0">
                <a:solidFill>
                  <a:schemeClr val="accent2"/>
                </a:solidFill>
              </a:rPr>
              <a:t>Water Loss Control Initiatives</a:t>
            </a:r>
          </a:p>
          <a:p>
            <a:pPr lvl="1" eaLnBrk="1" hangingPunct="1">
              <a:lnSpc>
                <a:spcPct val="140000"/>
              </a:lnSpc>
              <a:buFont typeface="Wingdings" panose="05000000000000000000" pitchFamily="2" charset="2"/>
              <a:buChar char="S"/>
            </a:pPr>
            <a:r>
              <a:rPr lang="en-US" altLang="en-US" sz="2000" dirty="0" smtClean="0">
                <a:solidFill>
                  <a:schemeClr val="accent2"/>
                </a:solidFill>
              </a:rPr>
              <a:t>Halifax Regional Water Commission (</a:t>
            </a:r>
            <a:r>
              <a:rPr lang="en-US" altLang="en-US" sz="2000" i="1" dirty="0" smtClean="0">
                <a:solidFill>
                  <a:schemeClr val="accent2"/>
                </a:solidFill>
              </a:rPr>
              <a:t>North American leader in leakage control</a:t>
            </a:r>
            <a:r>
              <a:rPr lang="en-US" altLang="en-US" sz="2000" dirty="0" smtClean="0">
                <a:solidFill>
                  <a:schemeClr val="accent2"/>
                </a:solidFill>
              </a:rPr>
              <a:t>)</a:t>
            </a:r>
          </a:p>
          <a:p>
            <a:pPr lvl="1" eaLnBrk="1" hangingPunct="1">
              <a:lnSpc>
                <a:spcPct val="140000"/>
              </a:lnSpc>
              <a:buFont typeface="Wingdings" panose="05000000000000000000" pitchFamily="2" charset="2"/>
              <a:buChar char="S"/>
            </a:pPr>
            <a:r>
              <a:rPr lang="en-US" altLang="en-US" sz="2000" dirty="0" smtClean="0">
                <a:solidFill>
                  <a:schemeClr val="accent2"/>
                </a:solidFill>
              </a:rPr>
              <a:t>Toronto, Region of Peel Ontario</a:t>
            </a:r>
          </a:p>
          <a:p>
            <a:pPr lvl="1" eaLnBrk="1" hangingPunct="1">
              <a:lnSpc>
                <a:spcPct val="140000"/>
              </a:lnSpc>
              <a:buFont typeface="Wingdings" panose="05000000000000000000" pitchFamily="2" charset="2"/>
              <a:buChar char="S"/>
            </a:pPr>
            <a:r>
              <a:rPr lang="en-US" altLang="en-US" sz="2000" dirty="0" smtClean="0">
                <a:solidFill>
                  <a:schemeClr val="accent2"/>
                </a:solidFill>
              </a:rPr>
              <a:t>Launching initiatives - Montreal, Calgary, Winnipeg, St. </a:t>
            </a:r>
            <a:r>
              <a:rPr lang="en-US" altLang="en-US" sz="2000" dirty="0" err="1" smtClean="0">
                <a:solidFill>
                  <a:schemeClr val="accent2"/>
                </a:solidFill>
              </a:rPr>
              <a:t>Catharines</a:t>
            </a:r>
            <a:r>
              <a:rPr lang="en-US" altLang="en-US" sz="2000" dirty="0" smtClean="0">
                <a:solidFill>
                  <a:schemeClr val="accent2"/>
                </a:solidFill>
              </a:rPr>
              <a:t>, others</a:t>
            </a:r>
          </a:p>
        </p:txBody>
      </p:sp>
    </p:spTree>
    <p:extLst>
      <p:ext uri="{BB962C8B-B14F-4D97-AF65-F5344CB8AC3E}">
        <p14:creationId xmlns:p14="http://schemas.microsoft.com/office/powerpoint/2010/main" val="2635895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sz="3200" dirty="0" smtClean="0">
                <a:solidFill>
                  <a:srgbClr val="0033CC"/>
                </a:solidFill>
              </a:rPr>
              <a:t>Understanding Sources of Water Losses</a:t>
            </a:r>
            <a:endParaRPr lang="en-US" sz="3200" dirty="0">
              <a:solidFill>
                <a:srgbClr val="0033CC"/>
              </a:solidFill>
            </a:endParaRPr>
          </a:p>
        </p:txBody>
      </p:sp>
    </p:spTree>
    <p:extLst>
      <p:ext uri="{BB962C8B-B14F-4D97-AF65-F5344CB8AC3E}">
        <p14:creationId xmlns:p14="http://schemas.microsoft.com/office/powerpoint/2010/main" val="329281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2133600" y="2060575"/>
          <a:ext cx="5232400" cy="4168775"/>
        </p:xfrm>
        <a:graphic>
          <a:graphicData uri="http://schemas.openxmlformats.org/presentationml/2006/ole">
            <mc:AlternateContent xmlns:mc="http://schemas.openxmlformats.org/markup-compatibility/2006">
              <mc:Choice xmlns:v="urn:schemas-microsoft-com:vml" Requires="v">
                <p:oleObj spid="_x0000_s19476" name="Picture" r:id="rId4" imgW="1876044" imgH="1496568" progId="Word.Picture.8">
                  <p:embed/>
                </p:oleObj>
              </mc:Choice>
              <mc:Fallback>
                <p:oleObj name="Picture" r:id="rId4" imgW="1876044" imgH="149656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060575"/>
                        <a:ext cx="52324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1" name="Rectangle 3"/>
          <p:cNvSpPr>
            <a:spLocks noChangeArrowheads="1"/>
          </p:cNvSpPr>
          <p:nvPr/>
        </p:nvSpPr>
        <p:spPr bwMode="auto">
          <a:xfrm>
            <a:off x="1752600" y="4495800"/>
            <a:ext cx="2362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kumimoji="1" lang="en-US" altLang="en-US" sz="2800" b="1" dirty="0">
                <a:solidFill>
                  <a:srgbClr val="0033CC"/>
                </a:solidFill>
                <a:latin typeface="Times New Roman" panose="02020603050405020304" pitchFamily="18" charset="0"/>
              </a:rPr>
              <a:t>Water Pumped</a:t>
            </a:r>
            <a:endParaRPr kumimoji="1" lang="en-US" altLang="en-US" sz="800" dirty="0">
              <a:solidFill>
                <a:srgbClr val="0033CC"/>
              </a:solidFill>
              <a:latin typeface="Times New Roman" panose="02020603050405020304" pitchFamily="18" charset="0"/>
            </a:endParaRPr>
          </a:p>
          <a:p>
            <a:pPr>
              <a:spcBef>
                <a:spcPct val="0"/>
              </a:spcBef>
              <a:buFontTx/>
              <a:buNone/>
            </a:pPr>
            <a:endParaRPr kumimoji="1" lang="en-US" altLang="en-US" sz="800" dirty="0">
              <a:latin typeface="Times New Roman" panose="02020603050405020304" pitchFamily="18" charset="0"/>
            </a:endParaRPr>
          </a:p>
        </p:txBody>
      </p:sp>
      <p:sp>
        <p:nvSpPr>
          <p:cNvPr id="7172" name="Rectangle 4"/>
          <p:cNvSpPr>
            <a:spLocks noChangeArrowheads="1"/>
          </p:cNvSpPr>
          <p:nvPr/>
        </p:nvSpPr>
        <p:spPr bwMode="auto">
          <a:xfrm>
            <a:off x="5257800" y="3962399"/>
            <a:ext cx="1905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400"/>
              </a:spcBef>
              <a:buFontTx/>
              <a:buNone/>
            </a:pPr>
            <a:r>
              <a:rPr kumimoji="1" lang="en-US" altLang="en-US" sz="2800" b="1" dirty="0">
                <a:solidFill>
                  <a:srgbClr val="0033CC"/>
                </a:solidFill>
                <a:latin typeface="Times New Roman" panose="02020603050405020304" pitchFamily="18" charset="0"/>
              </a:rPr>
              <a:t>Water Sold</a:t>
            </a:r>
            <a:endParaRPr kumimoji="1" lang="en-US" altLang="en-US" sz="1000" dirty="0">
              <a:solidFill>
                <a:srgbClr val="0033CC"/>
              </a:solidFill>
              <a:latin typeface="Times New Roman" panose="02020603050405020304" pitchFamily="18" charset="0"/>
            </a:endParaRPr>
          </a:p>
          <a:p>
            <a:pPr>
              <a:spcBef>
                <a:spcPts val="400"/>
              </a:spcBef>
              <a:buFontTx/>
              <a:buNone/>
            </a:pPr>
            <a:r>
              <a:rPr kumimoji="1" lang="en-US" altLang="en-US" sz="1000" dirty="0">
                <a:latin typeface="Times New Roman" panose="02020603050405020304" pitchFamily="18" charset="0"/>
              </a:rPr>
              <a:t> </a:t>
            </a:r>
          </a:p>
          <a:p>
            <a:pPr>
              <a:spcBef>
                <a:spcPts val="400"/>
              </a:spcBef>
              <a:buFontTx/>
              <a:buNone/>
            </a:pPr>
            <a:endParaRPr kumimoji="1" lang="en-US" altLang="en-US" sz="1000" dirty="0">
              <a:latin typeface="Times New Roman" panose="02020603050405020304" pitchFamily="18" charset="0"/>
            </a:endParaRPr>
          </a:p>
          <a:p>
            <a:pPr>
              <a:spcBef>
                <a:spcPts val="400"/>
              </a:spcBef>
              <a:buFontTx/>
              <a:buNone/>
            </a:pPr>
            <a:r>
              <a:rPr kumimoji="1" lang="en-US" altLang="en-US" sz="1000" dirty="0">
                <a:latin typeface="Times New Roman" panose="02020603050405020304" pitchFamily="18" charset="0"/>
              </a:rPr>
              <a:t>    </a:t>
            </a:r>
          </a:p>
          <a:p>
            <a:pPr>
              <a:spcBef>
                <a:spcPts val="400"/>
              </a:spcBef>
              <a:buFontTx/>
              <a:buNone/>
            </a:pPr>
            <a:endParaRPr kumimoji="1" lang="en-US" altLang="en-US" sz="1000" dirty="0">
              <a:latin typeface="Times New Roman" panose="02020603050405020304" pitchFamily="18" charset="0"/>
            </a:endParaRPr>
          </a:p>
        </p:txBody>
      </p:sp>
      <p:sp>
        <p:nvSpPr>
          <p:cNvPr id="7173" name="Rectangle 5"/>
          <p:cNvSpPr>
            <a:spLocks noChangeArrowheads="1"/>
          </p:cNvSpPr>
          <p:nvPr/>
        </p:nvSpPr>
        <p:spPr bwMode="auto">
          <a:xfrm>
            <a:off x="660400" y="668637"/>
            <a:ext cx="81788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Wingdings" panose="05000000000000000000" pitchFamily="2" charset="2"/>
              <a:buNone/>
            </a:pPr>
            <a:r>
              <a:rPr kumimoji="1" lang="en-US" altLang="en-US" sz="2400" dirty="0">
                <a:solidFill>
                  <a:srgbClr val="0033CC"/>
                </a:solidFill>
              </a:rPr>
              <a:t>Gallons of water being pumped into the distribution system</a:t>
            </a:r>
          </a:p>
          <a:p>
            <a:pPr>
              <a:spcBef>
                <a:spcPct val="0"/>
              </a:spcBef>
              <a:buFont typeface="Wingdings" panose="05000000000000000000" pitchFamily="2" charset="2"/>
              <a:buNone/>
            </a:pPr>
            <a:r>
              <a:rPr kumimoji="1" lang="en-US" altLang="en-US" sz="2400" dirty="0">
                <a:solidFill>
                  <a:srgbClr val="0033CC"/>
                </a:solidFill>
              </a:rPr>
              <a:t> each billing period exceeds the gallons being sold.</a:t>
            </a:r>
            <a:endParaRPr kumimoji="1" lang="en-US" altLang="en-US" sz="2400" dirty="0">
              <a:solidFill>
                <a:srgbClr val="0033CC"/>
              </a:solidFill>
              <a:latin typeface="Times New Roman" panose="02020603050405020304" pitchFamily="18" charset="0"/>
            </a:endParaRPr>
          </a:p>
        </p:txBody>
      </p:sp>
    </p:spTree>
    <p:extLst>
      <p:ext uri="{BB962C8B-B14F-4D97-AF65-F5344CB8AC3E}">
        <p14:creationId xmlns:p14="http://schemas.microsoft.com/office/powerpoint/2010/main" val="371885888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eaLnBrk="1" hangingPunct="1">
              <a:defRPr/>
            </a:pPr>
            <a:r>
              <a:rPr lang="en-US" sz="3200" dirty="0">
                <a:solidFill>
                  <a:srgbClr val="0033CC"/>
                </a:solidFill>
              </a:rPr>
              <a:t>Cost of water loss </a:t>
            </a:r>
            <a:br>
              <a:rPr lang="en-US" sz="3200" dirty="0">
                <a:solidFill>
                  <a:srgbClr val="0033CC"/>
                </a:solidFill>
              </a:rPr>
            </a:br>
            <a:r>
              <a:rPr lang="en-US" sz="2000" b="0" i="1" dirty="0">
                <a:solidFill>
                  <a:srgbClr val="0033CC"/>
                </a:solidFill>
              </a:rPr>
              <a:t>Water waste</a:t>
            </a:r>
          </a:p>
        </p:txBody>
      </p:sp>
      <p:sp>
        <p:nvSpPr>
          <p:cNvPr id="6147" name="Content Placeholder 2"/>
          <p:cNvSpPr>
            <a:spLocks noGrp="1"/>
          </p:cNvSpPr>
          <p:nvPr>
            <p:ph idx="1"/>
          </p:nvPr>
        </p:nvSpPr>
        <p:spPr>
          <a:xfrm>
            <a:off x="533400" y="1417638"/>
            <a:ext cx="8382000" cy="5165724"/>
          </a:xfrm>
        </p:spPr>
        <p:txBody>
          <a:bodyPr/>
          <a:lstStyle/>
          <a:p>
            <a:pPr eaLnBrk="1" hangingPunct="1">
              <a:lnSpc>
                <a:spcPct val="90000"/>
              </a:lnSpc>
              <a:spcAft>
                <a:spcPts val="600"/>
              </a:spcAft>
            </a:pPr>
            <a:r>
              <a:rPr lang="en-US" sz="2800" i="1" dirty="0"/>
              <a:t>If treated water, real losses waste </a:t>
            </a:r>
          </a:p>
          <a:p>
            <a:pPr lvl="1" eaLnBrk="1" hangingPunct="1">
              <a:lnSpc>
                <a:spcPct val="90000"/>
              </a:lnSpc>
              <a:spcAft>
                <a:spcPts val="600"/>
              </a:spcAft>
            </a:pPr>
            <a:r>
              <a:rPr lang="en-US" sz="2400" i="1" dirty="0"/>
              <a:t>chemical treatment</a:t>
            </a:r>
          </a:p>
          <a:p>
            <a:pPr lvl="1" eaLnBrk="1" hangingPunct="1">
              <a:lnSpc>
                <a:spcPct val="90000"/>
              </a:lnSpc>
              <a:spcAft>
                <a:spcPts val="600"/>
              </a:spcAft>
            </a:pPr>
            <a:r>
              <a:rPr lang="en-US" sz="2400" i="1" dirty="0"/>
              <a:t>electricity</a:t>
            </a:r>
          </a:p>
          <a:p>
            <a:pPr lvl="1" eaLnBrk="1" hangingPunct="1">
              <a:lnSpc>
                <a:spcPct val="90000"/>
              </a:lnSpc>
              <a:spcAft>
                <a:spcPts val="600"/>
              </a:spcAft>
            </a:pPr>
            <a:r>
              <a:rPr lang="en-US" sz="2400" i="1" dirty="0"/>
              <a:t>wear and tear on equipment</a:t>
            </a:r>
          </a:p>
          <a:p>
            <a:pPr eaLnBrk="1" hangingPunct="1">
              <a:lnSpc>
                <a:spcPct val="90000"/>
              </a:lnSpc>
              <a:spcBef>
                <a:spcPts val="1200"/>
              </a:spcBef>
              <a:spcAft>
                <a:spcPts val="600"/>
              </a:spcAft>
            </a:pPr>
            <a:r>
              <a:rPr lang="en-US" sz="2800" i="1" dirty="0"/>
              <a:t>If purchased (importing) water, real losses waste</a:t>
            </a:r>
          </a:p>
          <a:p>
            <a:pPr lvl="1" eaLnBrk="1" hangingPunct="1">
              <a:lnSpc>
                <a:spcPct val="90000"/>
              </a:lnSpc>
              <a:spcAft>
                <a:spcPts val="600"/>
              </a:spcAft>
            </a:pPr>
            <a:r>
              <a:rPr lang="en-US" sz="2400" i="1" dirty="0"/>
              <a:t> the direct purchase cost of leaking water</a:t>
            </a:r>
          </a:p>
          <a:p>
            <a:pPr lvl="1" eaLnBrk="1" hangingPunct="1">
              <a:lnSpc>
                <a:spcPct val="90000"/>
              </a:lnSpc>
              <a:spcAft>
                <a:spcPts val="600"/>
              </a:spcAft>
            </a:pPr>
            <a:r>
              <a:rPr lang="en-US" sz="2400" i="1" dirty="0"/>
              <a:t> subsequent pumping costs if applicable</a:t>
            </a:r>
          </a:p>
          <a:p>
            <a:pPr eaLnBrk="1" hangingPunct="1">
              <a:lnSpc>
                <a:spcPct val="90000"/>
              </a:lnSpc>
              <a:spcBef>
                <a:spcPts val="1200"/>
              </a:spcBef>
              <a:spcAft>
                <a:spcPts val="600"/>
              </a:spcAft>
            </a:pPr>
            <a:r>
              <a:rPr lang="en-US" sz="2800" i="1" dirty="0"/>
              <a:t>Lost revenue from unauthorized consumption, inadequate billing process and customer meter inaccuracies</a:t>
            </a:r>
          </a:p>
          <a:p>
            <a:pPr eaLnBrk="1" hangingPunct="1">
              <a:lnSpc>
                <a:spcPct val="90000"/>
              </a:lnSpc>
            </a:pPr>
            <a:endParaRPr lang="en-US" sz="3200" i="1" dirty="0"/>
          </a:p>
        </p:txBody>
      </p:sp>
      <p:sp>
        <p:nvSpPr>
          <p:cNvPr id="6149" name="Slide Number Placeholder 4"/>
          <p:cNvSpPr>
            <a:spLocks noGrp="1"/>
          </p:cNvSpPr>
          <p:nvPr>
            <p:ph type="sldNum" sz="quarter" idx="12"/>
          </p:nvPr>
        </p:nvSpPr>
        <p:spPr>
          <a:xfrm>
            <a:off x="7010400" y="0"/>
            <a:ext cx="2133600" cy="476250"/>
          </a:xfrm>
          <a:noFill/>
        </p:spPr>
        <p:txBody>
          <a:bodyPr/>
          <a:lstStyle/>
          <a:p>
            <a:fld id="{A69B310F-1BBF-4FA8-A1DD-78E46680536B}" type="slidenum">
              <a:rPr lang="en-US" smtClean="0"/>
              <a:pPr/>
              <a:t>20</a:t>
            </a:fld>
            <a:endParaRPr lang="en-US" dirty="0"/>
          </a:p>
        </p:txBody>
      </p:sp>
    </p:spTree>
    <p:extLst>
      <p:ext uri="{BB962C8B-B14F-4D97-AF65-F5344CB8AC3E}">
        <p14:creationId xmlns:p14="http://schemas.microsoft.com/office/powerpoint/2010/main" val="1803404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9288"/>
            <a:ext cx="8229600" cy="870148"/>
          </a:xfrm>
        </p:spPr>
        <p:txBody>
          <a:bodyPr/>
          <a:lstStyle/>
          <a:p>
            <a:pPr>
              <a:defRPr/>
            </a:pPr>
            <a:r>
              <a:rPr lang="en-US" sz="2800" dirty="0">
                <a:solidFill>
                  <a:srgbClr val="0033CC"/>
                </a:solidFill>
              </a:rPr>
              <a:t>Cost of water loss</a:t>
            </a:r>
            <a:br>
              <a:rPr lang="en-US" sz="2800" dirty="0">
                <a:solidFill>
                  <a:srgbClr val="0033CC"/>
                </a:solidFill>
              </a:rPr>
            </a:br>
            <a:r>
              <a:rPr lang="en-US" sz="2000" i="1" dirty="0">
                <a:solidFill>
                  <a:srgbClr val="0033CC"/>
                </a:solidFill>
              </a:rPr>
              <a:t>Damage</a:t>
            </a:r>
            <a:r>
              <a:rPr lang="en-US" sz="2800" dirty="0">
                <a:solidFill>
                  <a:srgbClr val="0033CC"/>
                </a:solidFill>
              </a:rPr>
              <a:t/>
            </a:r>
            <a:br>
              <a:rPr lang="en-US" sz="2800" dirty="0">
                <a:solidFill>
                  <a:srgbClr val="0033CC"/>
                </a:solidFill>
              </a:rPr>
            </a:br>
            <a:endParaRPr lang="en-US" sz="2800" i="1" dirty="0">
              <a:solidFill>
                <a:srgbClr val="0033CC"/>
              </a:solidFill>
            </a:endParaRPr>
          </a:p>
        </p:txBody>
      </p:sp>
      <p:sp>
        <p:nvSpPr>
          <p:cNvPr id="3" name="Content Placeholder 2"/>
          <p:cNvSpPr>
            <a:spLocks noGrp="1"/>
          </p:cNvSpPr>
          <p:nvPr>
            <p:ph idx="1"/>
          </p:nvPr>
        </p:nvSpPr>
        <p:spPr>
          <a:xfrm>
            <a:off x="135036" y="1038604"/>
            <a:ext cx="6527907" cy="5367131"/>
          </a:xfrm>
        </p:spPr>
        <p:txBody>
          <a:bodyPr/>
          <a:lstStyle/>
          <a:p>
            <a:pPr eaLnBrk="1" hangingPunct="1">
              <a:lnSpc>
                <a:spcPct val="90000"/>
              </a:lnSpc>
              <a:defRPr/>
            </a:pPr>
            <a:r>
              <a:rPr lang="en-US" sz="2400" i="1" dirty="0">
                <a:solidFill>
                  <a:srgbClr val="002060"/>
                </a:solidFill>
              </a:rPr>
              <a:t>Physical damage</a:t>
            </a:r>
          </a:p>
          <a:p>
            <a:pPr lvl="1" eaLnBrk="1" hangingPunct="1">
              <a:lnSpc>
                <a:spcPct val="90000"/>
              </a:lnSpc>
              <a:defRPr/>
            </a:pPr>
            <a:r>
              <a:rPr lang="en-US" sz="2400" i="1" dirty="0">
                <a:solidFill>
                  <a:srgbClr val="002060"/>
                </a:solidFill>
              </a:rPr>
              <a:t>Damage to property and other utilities</a:t>
            </a:r>
          </a:p>
          <a:p>
            <a:pPr lvl="1" eaLnBrk="1" hangingPunct="1">
              <a:lnSpc>
                <a:spcPct val="90000"/>
              </a:lnSpc>
              <a:defRPr/>
            </a:pPr>
            <a:r>
              <a:rPr lang="en-US" sz="2400" i="1" dirty="0">
                <a:solidFill>
                  <a:srgbClr val="002060"/>
                </a:solidFill>
              </a:rPr>
              <a:t>Hazards – erosion, ponding, hydroplaning </a:t>
            </a:r>
          </a:p>
          <a:p>
            <a:pPr lvl="1" eaLnBrk="1" hangingPunct="1">
              <a:lnSpc>
                <a:spcPct val="90000"/>
              </a:lnSpc>
              <a:defRPr/>
            </a:pPr>
            <a:endParaRPr lang="en-US" sz="2400" i="1" dirty="0">
              <a:solidFill>
                <a:srgbClr val="002060"/>
              </a:solidFill>
            </a:endParaRPr>
          </a:p>
          <a:p>
            <a:pPr eaLnBrk="1" hangingPunct="1">
              <a:lnSpc>
                <a:spcPct val="90000"/>
              </a:lnSpc>
              <a:defRPr/>
            </a:pPr>
            <a:r>
              <a:rPr lang="en-US" sz="2400" i="1" dirty="0">
                <a:solidFill>
                  <a:srgbClr val="002060"/>
                </a:solidFill>
              </a:rPr>
              <a:t>Interruption to Commerce and the Environment</a:t>
            </a:r>
          </a:p>
          <a:p>
            <a:pPr lvl="1" eaLnBrk="1" hangingPunct="1">
              <a:lnSpc>
                <a:spcPct val="90000"/>
              </a:lnSpc>
              <a:defRPr/>
            </a:pPr>
            <a:r>
              <a:rPr lang="en-US" sz="2400" i="1" dirty="0">
                <a:solidFill>
                  <a:srgbClr val="002060"/>
                </a:solidFill>
              </a:rPr>
              <a:t>Traffic interruption</a:t>
            </a:r>
          </a:p>
          <a:p>
            <a:pPr lvl="1" eaLnBrk="1" hangingPunct="1">
              <a:lnSpc>
                <a:spcPct val="90000"/>
              </a:lnSpc>
              <a:defRPr/>
            </a:pPr>
            <a:r>
              <a:rPr lang="en-US" sz="2400" i="1" dirty="0">
                <a:solidFill>
                  <a:srgbClr val="002060"/>
                </a:solidFill>
              </a:rPr>
              <a:t>Loss of water can interrupt business</a:t>
            </a:r>
          </a:p>
          <a:p>
            <a:pPr lvl="1" eaLnBrk="1" hangingPunct="1">
              <a:lnSpc>
                <a:spcPct val="90000"/>
              </a:lnSpc>
              <a:defRPr/>
            </a:pPr>
            <a:endParaRPr lang="en-US" sz="2400" i="1" dirty="0">
              <a:solidFill>
                <a:srgbClr val="000066"/>
              </a:solidFill>
            </a:endParaRPr>
          </a:p>
          <a:p>
            <a:pPr marL="514350" indent="-457200" eaLnBrk="1" hangingPunct="1">
              <a:lnSpc>
                <a:spcPct val="90000"/>
              </a:lnSpc>
              <a:defRPr/>
            </a:pPr>
            <a:r>
              <a:rPr lang="en-US" sz="2400" i="1" dirty="0">
                <a:solidFill>
                  <a:srgbClr val="002060"/>
                </a:solidFill>
              </a:rPr>
              <a:t>Water quality</a:t>
            </a:r>
          </a:p>
          <a:p>
            <a:pPr marL="914400" lvl="1" indent="-457200" eaLnBrk="1" hangingPunct="1">
              <a:lnSpc>
                <a:spcPct val="90000"/>
              </a:lnSpc>
              <a:defRPr/>
            </a:pPr>
            <a:r>
              <a:rPr lang="en-US" sz="2400" i="1" dirty="0">
                <a:solidFill>
                  <a:srgbClr val="002060"/>
                </a:solidFill>
              </a:rPr>
              <a:t>Disturbing pipe wall tuberculation</a:t>
            </a:r>
          </a:p>
          <a:p>
            <a:pPr marL="914400" lvl="1" indent="-457200" eaLnBrk="1" hangingPunct="1">
              <a:lnSpc>
                <a:spcPct val="90000"/>
              </a:lnSpc>
              <a:defRPr/>
            </a:pPr>
            <a:r>
              <a:rPr lang="en-US" sz="2400" i="1" dirty="0">
                <a:solidFill>
                  <a:srgbClr val="002060"/>
                </a:solidFill>
              </a:rPr>
              <a:t>Backflow</a:t>
            </a:r>
          </a:p>
          <a:p>
            <a:pPr marL="914400" lvl="1" indent="-457200" eaLnBrk="1" hangingPunct="1">
              <a:lnSpc>
                <a:spcPct val="90000"/>
              </a:lnSpc>
              <a:defRPr/>
            </a:pPr>
            <a:r>
              <a:rPr lang="en-US" sz="2400" i="1" dirty="0">
                <a:solidFill>
                  <a:srgbClr val="002060"/>
                </a:solidFill>
              </a:rPr>
              <a:t>Contamination, Boil Water Orders</a:t>
            </a:r>
          </a:p>
          <a:p>
            <a:pPr>
              <a:defRPr/>
            </a:pPr>
            <a:endParaRPr lang="en-US" sz="2400" dirty="0"/>
          </a:p>
        </p:txBody>
      </p:sp>
      <p:sp>
        <p:nvSpPr>
          <p:cNvPr id="8198" name="Slide Number Placeholder 4"/>
          <p:cNvSpPr>
            <a:spLocks noGrp="1"/>
          </p:cNvSpPr>
          <p:nvPr>
            <p:ph type="sldNum" sz="quarter" idx="12"/>
          </p:nvPr>
        </p:nvSpPr>
        <p:spPr>
          <a:xfrm>
            <a:off x="7010400" y="0"/>
            <a:ext cx="2133600" cy="476250"/>
          </a:xfrm>
          <a:noFill/>
        </p:spPr>
        <p:txBody>
          <a:bodyPr/>
          <a:lstStyle/>
          <a:p>
            <a:fld id="{A03FADEC-08F1-4941-AD0F-E1949E8E1366}" type="slidenum">
              <a:rPr lang="en-US" smtClean="0"/>
              <a:pPr/>
              <a:t>21</a:t>
            </a:fld>
            <a:endParaRPr lang="en-US" dirty="0"/>
          </a:p>
        </p:txBody>
      </p:sp>
      <p:sp>
        <p:nvSpPr>
          <p:cNvPr id="8" name="Text Box 13"/>
          <p:cNvSpPr txBox="1">
            <a:spLocks noChangeArrowheads="1"/>
          </p:cNvSpPr>
          <p:nvPr/>
        </p:nvSpPr>
        <p:spPr bwMode="auto">
          <a:xfrm>
            <a:off x="6226139" y="6636567"/>
            <a:ext cx="2999413"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WPTV television, West  Palm Beach</a:t>
            </a:r>
          </a:p>
        </p:txBody>
      </p:sp>
      <p:sp>
        <p:nvSpPr>
          <p:cNvPr id="11" name="Text Box 13"/>
          <p:cNvSpPr txBox="1">
            <a:spLocks noChangeArrowheads="1"/>
          </p:cNvSpPr>
          <p:nvPr/>
        </p:nvSpPr>
        <p:spPr bwMode="auto">
          <a:xfrm>
            <a:off x="6675093" y="2404821"/>
            <a:ext cx="2446827"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NJ American Water</a:t>
            </a:r>
          </a:p>
        </p:txBody>
      </p:sp>
      <p:pic>
        <p:nvPicPr>
          <p:cNvPr id="12" name="irc_mi" descr="http://media3.washingtonpost.com/wp-srv/photo/gallery/090429/GAL-09Apr29-1954/media/PHO-09Apr29-159983.jpg"/>
          <p:cNvPicPr/>
          <p:nvPr/>
        </p:nvPicPr>
        <p:blipFill>
          <a:blip r:embed="rId3" cstate="print"/>
          <a:srcRect/>
          <a:stretch>
            <a:fillRect/>
          </a:stretch>
        </p:blipFill>
        <p:spPr bwMode="auto">
          <a:xfrm>
            <a:off x="6662943" y="798558"/>
            <a:ext cx="2365777" cy="1606263"/>
          </a:xfrm>
          <a:prstGeom prst="rect">
            <a:avLst/>
          </a:prstGeom>
          <a:noFill/>
          <a:ln w="9525">
            <a:noFill/>
            <a:miter lim="800000"/>
            <a:headEnd/>
            <a:tailEnd/>
          </a:ln>
        </p:spPr>
      </p:pic>
      <p:pic>
        <p:nvPicPr>
          <p:cNvPr id="9" name="Picture 8">
            <a:extLst>
              <a:ext uri="{FF2B5EF4-FFF2-40B4-BE49-F238E27FC236}">
                <a16:creationId xmlns:a16="http://schemas.microsoft.com/office/drawing/2014/main" xmlns="" id="{B68F9398-CF1F-4FC1-BF95-2365D129E196}"/>
              </a:ext>
            </a:extLst>
          </p:cNvPr>
          <p:cNvPicPr>
            <a:picLocks noChangeAspect="1"/>
          </p:cNvPicPr>
          <p:nvPr/>
        </p:nvPicPr>
        <p:blipFill>
          <a:blip r:embed="rId4"/>
          <a:stretch>
            <a:fillRect/>
          </a:stretch>
        </p:blipFill>
        <p:spPr>
          <a:xfrm>
            <a:off x="6391909" y="4756941"/>
            <a:ext cx="2648961" cy="1879626"/>
          </a:xfrm>
          <a:prstGeom prst="rect">
            <a:avLst/>
          </a:prstGeom>
        </p:spPr>
      </p:pic>
      <p:pic>
        <p:nvPicPr>
          <p:cNvPr id="14" name="Picture 13">
            <a:extLst>
              <a:ext uri="{FF2B5EF4-FFF2-40B4-BE49-F238E27FC236}">
                <a16:creationId xmlns:a16="http://schemas.microsoft.com/office/drawing/2014/main" xmlns="" id="{8F688856-7316-4CD4-9ED3-22D51C481F31}"/>
              </a:ext>
            </a:extLst>
          </p:cNvPr>
          <p:cNvPicPr>
            <a:picLocks noChangeAspect="1"/>
          </p:cNvPicPr>
          <p:nvPr/>
        </p:nvPicPr>
        <p:blipFill>
          <a:blip r:embed="rId5"/>
          <a:stretch>
            <a:fillRect/>
          </a:stretch>
        </p:blipFill>
        <p:spPr>
          <a:xfrm>
            <a:off x="6894456" y="2668708"/>
            <a:ext cx="1796615" cy="1879627"/>
          </a:xfrm>
          <a:prstGeom prst="rect">
            <a:avLst/>
          </a:prstGeom>
        </p:spPr>
      </p:pic>
      <p:sp>
        <p:nvSpPr>
          <p:cNvPr id="18" name="Text Box 13">
            <a:extLst>
              <a:ext uri="{FF2B5EF4-FFF2-40B4-BE49-F238E27FC236}">
                <a16:creationId xmlns:a16="http://schemas.microsoft.com/office/drawing/2014/main" xmlns="" id="{BCD947E0-054E-44DF-AC93-B44C65D01EDE}"/>
              </a:ext>
            </a:extLst>
          </p:cNvPr>
          <p:cNvSpPr txBox="1">
            <a:spLocks noChangeArrowheads="1"/>
          </p:cNvSpPr>
          <p:nvPr/>
        </p:nvSpPr>
        <p:spPr bwMode="auto">
          <a:xfrm>
            <a:off x="6593541" y="4490627"/>
            <a:ext cx="2550459"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Frederick Post Dispatch</a:t>
            </a:r>
          </a:p>
        </p:txBody>
      </p:sp>
    </p:spTree>
    <p:extLst>
      <p:ext uri="{BB962C8B-B14F-4D97-AF65-F5344CB8AC3E}">
        <p14:creationId xmlns:p14="http://schemas.microsoft.com/office/powerpoint/2010/main" val="1865237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 y="164131"/>
            <a:ext cx="8229600" cy="890699"/>
          </a:xfrm>
        </p:spPr>
        <p:txBody>
          <a:bodyPr/>
          <a:lstStyle/>
          <a:p>
            <a:pPr>
              <a:defRPr/>
            </a:pPr>
            <a:r>
              <a:rPr lang="en-US" sz="2800" dirty="0">
                <a:solidFill>
                  <a:srgbClr val="0033CC"/>
                </a:solidFill>
              </a:rPr>
              <a:t>Cost of water loss</a:t>
            </a:r>
            <a:br>
              <a:rPr lang="en-US" sz="2800" dirty="0">
                <a:solidFill>
                  <a:srgbClr val="0033CC"/>
                </a:solidFill>
              </a:rPr>
            </a:br>
            <a:r>
              <a:rPr lang="en-US" sz="2000" i="1" dirty="0">
                <a:solidFill>
                  <a:srgbClr val="0033CC"/>
                </a:solidFill>
              </a:rPr>
              <a:t>Resource Allocation</a:t>
            </a:r>
            <a:r>
              <a:rPr lang="en-US" sz="2800" dirty="0">
                <a:solidFill>
                  <a:srgbClr val="0033CC"/>
                </a:solidFill>
              </a:rPr>
              <a:t/>
            </a:r>
            <a:br>
              <a:rPr lang="en-US" sz="2800" dirty="0">
                <a:solidFill>
                  <a:srgbClr val="0033CC"/>
                </a:solidFill>
              </a:rPr>
            </a:br>
            <a:endParaRPr lang="en-US" sz="2800" i="1" dirty="0">
              <a:solidFill>
                <a:srgbClr val="0033CC"/>
              </a:solidFill>
            </a:endParaRPr>
          </a:p>
        </p:txBody>
      </p:sp>
      <p:sp>
        <p:nvSpPr>
          <p:cNvPr id="3" name="Content Placeholder 2"/>
          <p:cNvSpPr>
            <a:spLocks noGrp="1"/>
          </p:cNvSpPr>
          <p:nvPr>
            <p:ph idx="1"/>
          </p:nvPr>
        </p:nvSpPr>
        <p:spPr>
          <a:xfrm>
            <a:off x="241305" y="838200"/>
            <a:ext cx="6553496" cy="5367131"/>
          </a:xfrm>
        </p:spPr>
        <p:txBody>
          <a:bodyPr/>
          <a:lstStyle/>
          <a:p>
            <a:pPr eaLnBrk="1" hangingPunct="1">
              <a:lnSpc>
                <a:spcPct val="90000"/>
              </a:lnSpc>
              <a:defRPr/>
            </a:pPr>
            <a:r>
              <a:rPr lang="en-US" sz="2400" i="1" dirty="0">
                <a:solidFill>
                  <a:srgbClr val="002060"/>
                </a:solidFill>
              </a:rPr>
              <a:t> Labor force</a:t>
            </a:r>
          </a:p>
          <a:p>
            <a:pPr lvl="1" eaLnBrk="1" hangingPunct="1">
              <a:lnSpc>
                <a:spcPct val="90000"/>
              </a:lnSpc>
              <a:defRPr/>
            </a:pPr>
            <a:r>
              <a:rPr lang="en-US" sz="2000" i="1" dirty="0">
                <a:solidFill>
                  <a:srgbClr val="002060"/>
                </a:solidFill>
              </a:rPr>
              <a:t>Staff needed to locate and repair leaks, restore the environment</a:t>
            </a:r>
          </a:p>
          <a:p>
            <a:pPr lvl="1" eaLnBrk="1" hangingPunct="1">
              <a:lnSpc>
                <a:spcPct val="90000"/>
              </a:lnSpc>
              <a:defRPr/>
            </a:pPr>
            <a:r>
              <a:rPr lang="en-US" sz="2000" i="1" dirty="0">
                <a:solidFill>
                  <a:srgbClr val="002060"/>
                </a:solidFill>
              </a:rPr>
              <a:t>Added emergency conditions expose to staff to higher risk activity</a:t>
            </a:r>
          </a:p>
          <a:p>
            <a:pPr marL="514350" indent="-457200" eaLnBrk="1" hangingPunct="1">
              <a:lnSpc>
                <a:spcPct val="90000"/>
              </a:lnSpc>
              <a:spcBef>
                <a:spcPts val="1200"/>
              </a:spcBef>
              <a:defRPr/>
            </a:pPr>
            <a:r>
              <a:rPr lang="en-US" sz="2400" i="1" dirty="0">
                <a:solidFill>
                  <a:srgbClr val="002060"/>
                </a:solidFill>
              </a:rPr>
              <a:t>Supplies and Equipment</a:t>
            </a:r>
          </a:p>
          <a:p>
            <a:pPr marL="914400" lvl="1" indent="-457200" eaLnBrk="1" hangingPunct="1">
              <a:lnSpc>
                <a:spcPct val="90000"/>
              </a:lnSpc>
              <a:defRPr/>
            </a:pPr>
            <a:r>
              <a:rPr lang="en-US" sz="2000" i="1" dirty="0">
                <a:solidFill>
                  <a:srgbClr val="002060"/>
                </a:solidFill>
              </a:rPr>
              <a:t>Inventory of repair parts needed for a variety    of possible failures</a:t>
            </a:r>
          </a:p>
          <a:p>
            <a:pPr marL="914400" lvl="1" indent="-457200" eaLnBrk="1" hangingPunct="1">
              <a:lnSpc>
                <a:spcPct val="90000"/>
              </a:lnSpc>
              <a:defRPr/>
            </a:pPr>
            <a:r>
              <a:rPr lang="en-US" sz="2000" i="1" dirty="0">
                <a:solidFill>
                  <a:srgbClr val="002060"/>
                </a:solidFill>
              </a:rPr>
              <a:t>Equipment needed to support staff 24/7</a:t>
            </a:r>
            <a:endParaRPr lang="en-US" sz="2000" i="1" dirty="0"/>
          </a:p>
          <a:p>
            <a:pPr marL="514350" indent="-457200" eaLnBrk="1" hangingPunct="1">
              <a:lnSpc>
                <a:spcPct val="90000"/>
              </a:lnSpc>
              <a:spcBef>
                <a:spcPts val="1200"/>
              </a:spcBef>
              <a:defRPr/>
            </a:pPr>
            <a:r>
              <a:rPr lang="en-US" sz="2400" i="1" dirty="0"/>
              <a:t>Water supply</a:t>
            </a:r>
          </a:p>
          <a:p>
            <a:pPr marL="914400" lvl="1" indent="-457200" eaLnBrk="1" hangingPunct="1">
              <a:lnSpc>
                <a:spcPct val="90000"/>
              </a:lnSpc>
              <a:defRPr/>
            </a:pPr>
            <a:r>
              <a:rPr lang="en-US" sz="2000" i="1" dirty="0">
                <a:solidFill>
                  <a:srgbClr val="000066"/>
                </a:solidFill>
              </a:rPr>
              <a:t>Systems with limited water can be threatened</a:t>
            </a:r>
          </a:p>
          <a:p>
            <a:pPr marL="914400" lvl="1" indent="-457200" eaLnBrk="1" hangingPunct="1">
              <a:lnSpc>
                <a:spcPct val="90000"/>
              </a:lnSpc>
              <a:defRPr/>
            </a:pPr>
            <a:r>
              <a:rPr lang="en-US" sz="2000" i="1" dirty="0">
                <a:solidFill>
                  <a:srgbClr val="000066"/>
                </a:solidFill>
              </a:rPr>
              <a:t>Excessive loss can accelerate the need for more resources, facilities and capital expense.</a:t>
            </a:r>
          </a:p>
          <a:p>
            <a:pPr marL="914400" lvl="1" indent="-457200" eaLnBrk="1" hangingPunct="1">
              <a:lnSpc>
                <a:spcPct val="90000"/>
              </a:lnSpc>
              <a:defRPr/>
            </a:pPr>
            <a:r>
              <a:rPr lang="en-US" sz="2000" i="1" dirty="0">
                <a:solidFill>
                  <a:srgbClr val="000066"/>
                </a:solidFill>
              </a:rPr>
              <a:t>Strains existing water resources, may limit growth</a:t>
            </a:r>
          </a:p>
          <a:p>
            <a:pPr marL="914400" lvl="1" indent="-457200" eaLnBrk="1" hangingPunct="1">
              <a:lnSpc>
                <a:spcPct val="90000"/>
              </a:lnSpc>
              <a:defRPr/>
            </a:pPr>
            <a:endParaRPr lang="en-US" sz="2400" i="1" dirty="0">
              <a:solidFill>
                <a:srgbClr val="000066"/>
              </a:solidFill>
            </a:endParaRPr>
          </a:p>
          <a:p>
            <a:pPr>
              <a:defRPr/>
            </a:pPr>
            <a:endParaRPr lang="en-US" sz="2400" dirty="0"/>
          </a:p>
        </p:txBody>
      </p:sp>
      <p:sp>
        <p:nvSpPr>
          <p:cNvPr id="8198" name="Slide Number Placeholder 4"/>
          <p:cNvSpPr>
            <a:spLocks noGrp="1"/>
          </p:cNvSpPr>
          <p:nvPr>
            <p:ph type="sldNum" sz="quarter" idx="12"/>
          </p:nvPr>
        </p:nvSpPr>
        <p:spPr>
          <a:xfrm>
            <a:off x="7010400" y="0"/>
            <a:ext cx="2133600" cy="476250"/>
          </a:xfrm>
          <a:noFill/>
        </p:spPr>
        <p:txBody>
          <a:bodyPr/>
          <a:lstStyle/>
          <a:p>
            <a:fld id="{A03FADEC-08F1-4941-AD0F-E1949E8E1366}" type="slidenum">
              <a:rPr lang="en-US" smtClean="0"/>
              <a:pPr/>
              <a:t>22</a:t>
            </a:fld>
            <a:endParaRPr lang="en-US" dirty="0"/>
          </a:p>
        </p:txBody>
      </p:sp>
      <p:sp>
        <p:nvSpPr>
          <p:cNvPr id="8" name="Text Box 13"/>
          <p:cNvSpPr txBox="1">
            <a:spLocks noChangeArrowheads="1"/>
          </p:cNvSpPr>
          <p:nvPr/>
        </p:nvSpPr>
        <p:spPr bwMode="auto">
          <a:xfrm>
            <a:off x="6801970" y="4837249"/>
            <a:ext cx="2550459"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CBS$ Denver</a:t>
            </a:r>
          </a:p>
        </p:txBody>
      </p:sp>
      <p:pic>
        <p:nvPicPr>
          <p:cNvPr id="2050" name="Picture 2" descr="Crews Work To Repair Water Main Break Near Colfax – CBS Denver">
            <a:extLst>
              <a:ext uri="{FF2B5EF4-FFF2-40B4-BE49-F238E27FC236}">
                <a16:creationId xmlns:a16="http://schemas.microsoft.com/office/drawing/2014/main" xmlns="" id="{3C8FA9C6-299C-42E1-939E-C3C781C5F9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6903" y="3018545"/>
            <a:ext cx="2359630" cy="1769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ater main break repair">
            <a:extLst>
              <a:ext uri="{FF2B5EF4-FFF2-40B4-BE49-F238E27FC236}">
                <a16:creationId xmlns:a16="http://schemas.microsoft.com/office/drawing/2014/main" xmlns="" id="{ADC71F81-DE5E-4E5D-B1B5-EE5E37F8D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901" y="970788"/>
            <a:ext cx="2359632" cy="176972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3">
            <a:extLst>
              <a:ext uri="{FF2B5EF4-FFF2-40B4-BE49-F238E27FC236}">
                <a16:creationId xmlns:a16="http://schemas.microsoft.com/office/drawing/2014/main" xmlns="" id="{5F9CE001-0DCF-4D8E-99A8-A5F692AB979A}"/>
              </a:ext>
            </a:extLst>
          </p:cNvPr>
          <p:cNvSpPr txBox="1">
            <a:spLocks noChangeArrowheads="1"/>
          </p:cNvSpPr>
          <p:nvPr/>
        </p:nvSpPr>
        <p:spPr bwMode="auto">
          <a:xfrm>
            <a:off x="6801970" y="6667808"/>
            <a:ext cx="2550459"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Denver Post</a:t>
            </a:r>
          </a:p>
        </p:txBody>
      </p:sp>
      <p:sp>
        <p:nvSpPr>
          <p:cNvPr id="14" name="Text Box 13">
            <a:extLst>
              <a:ext uri="{FF2B5EF4-FFF2-40B4-BE49-F238E27FC236}">
                <a16:creationId xmlns:a16="http://schemas.microsoft.com/office/drawing/2014/main" xmlns="" id="{7C818AB6-CCC0-4353-924E-486752059971}"/>
              </a:ext>
            </a:extLst>
          </p:cNvPr>
          <p:cNvSpPr txBox="1">
            <a:spLocks noChangeArrowheads="1"/>
          </p:cNvSpPr>
          <p:nvPr/>
        </p:nvSpPr>
        <p:spPr bwMode="auto">
          <a:xfrm>
            <a:off x="6703223" y="2705183"/>
            <a:ext cx="2550459"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City of Arlington, VA</a:t>
            </a:r>
          </a:p>
        </p:txBody>
      </p:sp>
      <p:pic>
        <p:nvPicPr>
          <p:cNvPr id="9" name="Picture 8">
            <a:extLst>
              <a:ext uri="{FF2B5EF4-FFF2-40B4-BE49-F238E27FC236}">
                <a16:creationId xmlns:a16="http://schemas.microsoft.com/office/drawing/2014/main" xmlns="" id="{A85F0763-5069-42A1-9103-EE2F59D9B64D}"/>
              </a:ext>
            </a:extLst>
          </p:cNvPr>
          <p:cNvPicPr>
            <a:picLocks noChangeAspect="1"/>
          </p:cNvPicPr>
          <p:nvPr/>
        </p:nvPicPr>
        <p:blipFill>
          <a:blip r:embed="rId5"/>
          <a:stretch>
            <a:fillRect/>
          </a:stretch>
        </p:blipFill>
        <p:spPr>
          <a:xfrm>
            <a:off x="6794801" y="5107673"/>
            <a:ext cx="2211732" cy="1581829"/>
          </a:xfrm>
          <a:prstGeom prst="rect">
            <a:avLst/>
          </a:prstGeom>
        </p:spPr>
      </p:pic>
    </p:spTree>
    <p:extLst>
      <p:ext uri="{BB962C8B-B14F-4D97-AF65-F5344CB8AC3E}">
        <p14:creationId xmlns:p14="http://schemas.microsoft.com/office/powerpoint/2010/main" val="4243902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817"/>
          </a:xfrm>
        </p:spPr>
        <p:txBody>
          <a:bodyPr/>
          <a:lstStyle/>
          <a:p>
            <a:pPr eaLnBrk="1" hangingPunct="1">
              <a:defRPr/>
            </a:pPr>
            <a:r>
              <a:rPr lang="en-US" sz="2800" dirty="0">
                <a:solidFill>
                  <a:srgbClr val="0033CC"/>
                </a:solidFill>
              </a:rPr>
              <a:t>Cost of water loss</a:t>
            </a:r>
            <a:br>
              <a:rPr lang="en-US" sz="2800" dirty="0">
                <a:solidFill>
                  <a:srgbClr val="0033CC"/>
                </a:solidFill>
              </a:rPr>
            </a:br>
            <a:r>
              <a:rPr lang="en-US" sz="2000" i="1" dirty="0">
                <a:solidFill>
                  <a:srgbClr val="0033CC"/>
                </a:solidFill>
              </a:rPr>
              <a:t>Customer perspective</a:t>
            </a:r>
          </a:p>
        </p:txBody>
      </p:sp>
      <p:sp>
        <p:nvSpPr>
          <p:cNvPr id="7171" name="Content Placeholder 2"/>
          <p:cNvSpPr>
            <a:spLocks noGrp="1"/>
          </p:cNvSpPr>
          <p:nvPr>
            <p:ph idx="1"/>
          </p:nvPr>
        </p:nvSpPr>
        <p:spPr>
          <a:xfrm>
            <a:off x="762000" y="1246780"/>
            <a:ext cx="7620000" cy="2902119"/>
          </a:xfrm>
        </p:spPr>
        <p:txBody>
          <a:bodyPr/>
          <a:lstStyle/>
          <a:p>
            <a:pPr eaLnBrk="1" hangingPunct="1">
              <a:lnSpc>
                <a:spcPct val="90000"/>
              </a:lnSpc>
              <a:spcAft>
                <a:spcPts val="1200"/>
              </a:spcAft>
            </a:pPr>
            <a:r>
              <a:rPr lang="en-US" sz="2400" dirty="0"/>
              <a:t>Heightens inconvenience from interrupting water service and commerce</a:t>
            </a:r>
          </a:p>
          <a:p>
            <a:pPr eaLnBrk="1" hangingPunct="1">
              <a:lnSpc>
                <a:spcPct val="90000"/>
              </a:lnSpc>
              <a:spcAft>
                <a:spcPts val="1200"/>
              </a:spcAft>
            </a:pPr>
            <a:r>
              <a:rPr lang="en-US" sz="2400" dirty="0"/>
              <a:t>Hurts perception of utility as a steward of resources (environmental and financial)</a:t>
            </a:r>
          </a:p>
          <a:p>
            <a:pPr eaLnBrk="1" hangingPunct="1">
              <a:lnSpc>
                <a:spcPct val="90000"/>
              </a:lnSpc>
              <a:spcAft>
                <a:spcPts val="1200"/>
              </a:spcAft>
            </a:pPr>
            <a:r>
              <a:rPr lang="en-US" sz="2400" dirty="0"/>
              <a:t>Brings unwanted, negative publicity</a:t>
            </a:r>
          </a:p>
          <a:p>
            <a:pPr eaLnBrk="1" hangingPunct="1">
              <a:lnSpc>
                <a:spcPct val="90000"/>
              </a:lnSpc>
            </a:pPr>
            <a:r>
              <a:rPr lang="en-US" sz="2400" dirty="0"/>
              <a:t>Where metering is inaccurate, inequities occur</a:t>
            </a:r>
          </a:p>
          <a:p>
            <a:pPr lvl="1" eaLnBrk="1" hangingPunct="1">
              <a:lnSpc>
                <a:spcPct val="90000"/>
              </a:lnSpc>
              <a:buFontTx/>
              <a:buNone/>
            </a:pPr>
            <a:endParaRPr lang="en-US" sz="2400" i="1" dirty="0">
              <a:solidFill>
                <a:srgbClr val="000066"/>
              </a:solidFill>
            </a:endParaRPr>
          </a:p>
        </p:txBody>
      </p:sp>
      <p:sp>
        <p:nvSpPr>
          <p:cNvPr id="7173" name="Slide Number Placeholder 4"/>
          <p:cNvSpPr>
            <a:spLocks noGrp="1"/>
          </p:cNvSpPr>
          <p:nvPr>
            <p:ph type="sldNum" sz="quarter" idx="12"/>
          </p:nvPr>
        </p:nvSpPr>
        <p:spPr>
          <a:xfrm>
            <a:off x="7010400" y="0"/>
            <a:ext cx="2133600" cy="476250"/>
          </a:xfrm>
          <a:noFill/>
        </p:spPr>
        <p:txBody>
          <a:bodyPr/>
          <a:lstStyle/>
          <a:p>
            <a:fld id="{3D4061F0-2DD9-467C-87F0-D2EEF0627A96}" type="slidenum">
              <a:rPr lang="en-US" smtClean="0"/>
              <a:pPr/>
              <a:t>23</a:t>
            </a:fld>
            <a:endParaRPr lang="en-US" dirty="0"/>
          </a:p>
        </p:txBody>
      </p:sp>
      <p:pic>
        <p:nvPicPr>
          <p:cNvPr id="107522" name="Picture 2" descr="https://fbcdn-sphotos-c-a.akamaihd.net/hphotos-ak-ash4/470379_10150854641002649_1630679287_o.jpg"/>
          <p:cNvPicPr>
            <a:picLocks noChangeAspect="1" noChangeArrowheads="1"/>
          </p:cNvPicPr>
          <p:nvPr/>
        </p:nvPicPr>
        <p:blipFill>
          <a:blip r:embed="rId3" cstate="print"/>
          <a:srcRect/>
          <a:stretch>
            <a:fillRect/>
          </a:stretch>
        </p:blipFill>
        <p:spPr bwMode="auto">
          <a:xfrm>
            <a:off x="524436" y="4731859"/>
            <a:ext cx="2780178" cy="1870647"/>
          </a:xfrm>
          <a:prstGeom prst="rect">
            <a:avLst/>
          </a:prstGeom>
          <a:noFill/>
        </p:spPr>
      </p:pic>
      <p:sp>
        <p:nvSpPr>
          <p:cNvPr id="8" name="Text Box 13"/>
          <p:cNvSpPr txBox="1">
            <a:spLocks noChangeArrowheads="1"/>
          </p:cNvSpPr>
          <p:nvPr/>
        </p:nvSpPr>
        <p:spPr bwMode="auto">
          <a:xfrm>
            <a:off x="658906" y="6607895"/>
            <a:ext cx="3348319"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California  American Water</a:t>
            </a:r>
          </a:p>
        </p:txBody>
      </p:sp>
      <p:pic>
        <p:nvPicPr>
          <p:cNvPr id="1026" name="Picture 2"/>
          <p:cNvPicPr>
            <a:picLocks noChangeAspect="1" noChangeArrowheads="1"/>
          </p:cNvPicPr>
          <p:nvPr/>
        </p:nvPicPr>
        <p:blipFill>
          <a:blip r:embed="rId4"/>
          <a:srcRect/>
          <a:stretch>
            <a:fillRect/>
          </a:stretch>
        </p:blipFill>
        <p:spPr bwMode="auto">
          <a:xfrm>
            <a:off x="3509230" y="4652682"/>
            <a:ext cx="2509449" cy="1976717"/>
          </a:xfrm>
          <a:prstGeom prst="rect">
            <a:avLst/>
          </a:prstGeom>
          <a:noFill/>
          <a:ln w="9525">
            <a:noFill/>
            <a:miter lim="800000"/>
            <a:headEnd/>
            <a:tailEnd/>
          </a:ln>
          <a:effectLst/>
        </p:spPr>
      </p:pic>
      <p:sp>
        <p:nvSpPr>
          <p:cNvPr id="9" name="Text Box 13"/>
          <p:cNvSpPr txBox="1">
            <a:spLocks noChangeArrowheads="1"/>
          </p:cNvSpPr>
          <p:nvPr/>
        </p:nvSpPr>
        <p:spPr bwMode="auto">
          <a:xfrm>
            <a:off x="3729318" y="6627168"/>
            <a:ext cx="2294967"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NJ American Water</a:t>
            </a:r>
          </a:p>
        </p:txBody>
      </p:sp>
      <p:sp>
        <p:nvSpPr>
          <p:cNvPr id="11" name="Text Box 13"/>
          <p:cNvSpPr txBox="1">
            <a:spLocks noChangeArrowheads="1"/>
          </p:cNvSpPr>
          <p:nvPr/>
        </p:nvSpPr>
        <p:spPr bwMode="auto">
          <a:xfrm>
            <a:off x="6463553" y="6582645"/>
            <a:ext cx="2509449"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t>Photo courtesy  KTXS television Abilene, TX</a:t>
            </a:r>
          </a:p>
        </p:txBody>
      </p:sp>
      <p:pic>
        <p:nvPicPr>
          <p:cNvPr id="2050" name="Picture 2">
            <a:extLst>
              <a:ext uri="{FF2B5EF4-FFF2-40B4-BE49-F238E27FC236}">
                <a16:creationId xmlns:a16="http://schemas.microsoft.com/office/drawing/2014/main" xmlns="" id="{079DAF27-332A-47A5-8A1D-EB05D9E5A5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3473" y="4652682"/>
            <a:ext cx="2725306" cy="194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511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333570"/>
            <a:ext cx="7507357" cy="4500258"/>
          </a:xfrm>
        </p:spPr>
        <p:txBody>
          <a:bodyPr/>
          <a:lstStyle/>
          <a:p>
            <a:pPr marL="274320" indent="-274320">
              <a:buFont typeface="Arial" panose="020B0604020202020204" pitchFamily="34" charset="0"/>
              <a:buChar char="•"/>
            </a:pPr>
            <a:r>
              <a:rPr lang="en-US" sz="2800" i="1" dirty="0"/>
              <a:t>An audit is an examination of records, documents, and data conducted in order to track the management of resources</a:t>
            </a:r>
          </a:p>
          <a:p>
            <a:pPr marL="274320" indent="-274320">
              <a:spcBef>
                <a:spcPts val="2250"/>
              </a:spcBef>
              <a:buFont typeface="Arial" panose="020B0604020202020204" pitchFamily="34" charset="0"/>
              <a:buChar char="•"/>
            </a:pPr>
            <a:r>
              <a:rPr lang="en-US" sz="2800" i="1" dirty="0"/>
              <a:t>In the water audit, the supplied water and costs are the resources</a:t>
            </a:r>
          </a:p>
          <a:p>
            <a:pPr marL="274320" indent="-274320">
              <a:spcBef>
                <a:spcPts val="2250"/>
              </a:spcBef>
              <a:buFont typeface="Arial" panose="020B0604020202020204" pitchFamily="34" charset="0"/>
              <a:buChar char="•"/>
            </a:pPr>
            <a:r>
              <a:rPr lang="en-US" sz="2800" i="1" dirty="0"/>
              <a:t>AWWA advocates that water utilities compile the water audit annually as a standard business practice  </a:t>
            </a:r>
          </a:p>
        </p:txBody>
      </p:sp>
      <p:sp>
        <p:nvSpPr>
          <p:cNvPr id="3" name="Slide Number Placeholder 2"/>
          <p:cNvSpPr>
            <a:spLocks noGrp="1"/>
          </p:cNvSpPr>
          <p:nvPr>
            <p:ph type="sldNum" sz="quarter" idx="10"/>
          </p:nvPr>
        </p:nvSpPr>
        <p:spPr/>
        <p:txBody>
          <a:bodyPr/>
          <a:lstStyle/>
          <a:p>
            <a:pPr>
              <a:defRPr/>
            </a:pPr>
            <a:fld id="{333D55EF-AE70-461D-952B-57EBCF9E736B}" type="slidenum">
              <a:rPr lang="en-US" smtClean="0"/>
              <a:pPr>
                <a:defRPr/>
              </a:pPr>
              <a:t>24</a:t>
            </a:fld>
            <a:endParaRPr lang="en-US" dirty="0"/>
          </a:p>
        </p:txBody>
      </p:sp>
      <p:sp>
        <p:nvSpPr>
          <p:cNvPr id="4" name="Title 3"/>
          <p:cNvSpPr>
            <a:spLocks noGrp="1"/>
          </p:cNvSpPr>
          <p:nvPr>
            <p:ph type="title"/>
          </p:nvPr>
        </p:nvSpPr>
        <p:spPr>
          <a:xfrm>
            <a:off x="1752600" y="76200"/>
            <a:ext cx="5287617" cy="876453"/>
          </a:xfrm>
          <a:noFill/>
        </p:spPr>
        <p:txBody>
          <a:bodyPr>
            <a:noAutofit/>
          </a:bodyPr>
          <a:lstStyle/>
          <a:p>
            <a:pPr algn="ctr"/>
            <a:r>
              <a:rPr lang="en-US" sz="2800" dirty="0">
                <a:solidFill>
                  <a:srgbClr val="0033CC"/>
                </a:solidFill>
              </a:rPr>
              <a:t>The Water Audit</a:t>
            </a:r>
          </a:p>
        </p:txBody>
      </p:sp>
    </p:spTree>
    <p:extLst>
      <p:ext uri="{BB962C8B-B14F-4D97-AF65-F5344CB8AC3E}">
        <p14:creationId xmlns:p14="http://schemas.microsoft.com/office/powerpoint/2010/main" val="428220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200" dirty="0">
                <a:solidFill>
                  <a:srgbClr val="0033CC"/>
                </a:solidFill>
              </a:rPr>
              <a:t>How the Audit Works</a:t>
            </a:r>
          </a:p>
        </p:txBody>
      </p:sp>
      <p:sp>
        <p:nvSpPr>
          <p:cNvPr id="3" name="Content Placeholder 2"/>
          <p:cNvSpPr>
            <a:spLocks noGrp="1"/>
          </p:cNvSpPr>
          <p:nvPr>
            <p:ph idx="1"/>
          </p:nvPr>
        </p:nvSpPr>
        <p:spPr>
          <a:xfrm>
            <a:off x="381000" y="1143000"/>
            <a:ext cx="8382000" cy="5181600"/>
          </a:xfrm>
        </p:spPr>
        <p:txBody>
          <a:bodyPr/>
          <a:lstStyle/>
          <a:p>
            <a:pPr marL="0" indent="0">
              <a:buNone/>
            </a:pPr>
            <a:r>
              <a:rPr lang="en-US" sz="2400" b="1" dirty="0">
                <a:solidFill>
                  <a:srgbClr val="0033CC"/>
                </a:solidFill>
              </a:rPr>
              <a:t>Water Supplied – Authorized Consumption = Water Loss</a:t>
            </a:r>
          </a:p>
          <a:p>
            <a:pPr marL="0" indent="0">
              <a:buNone/>
            </a:pPr>
            <a:endParaRPr lang="en-US" sz="2400" dirty="0"/>
          </a:p>
          <a:p>
            <a:pPr marL="0" indent="0">
              <a:buNone/>
            </a:pPr>
            <a:r>
              <a:rPr lang="en-US" sz="2400" u="sng" dirty="0"/>
              <a:t>Authorized Consumption </a:t>
            </a:r>
            <a:r>
              <a:rPr lang="en-US" sz="2400" dirty="0"/>
              <a:t>= Billed Metered + Billed Unmetered + Unbilled Metered + Unbilled Unmetered</a:t>
            </a:r>
          </a:p>
          <a:p>
            <a:pPr marL="0" indent="0">
              <a:buNone/>
            </a:pPr>
            <a:endParaRPr lang="en-US" sz="2400" dirty="0"/>
          </a:p>
          <a:p>
            <a:pPr marL="0" indent="0">
              <a:buNone/>
            </a:pPr>
            <a:r>
              <a:rPr lang="en-US" sz="2400" u="sng" dirty="0"/>
              <a:t>Water Loss </a:t>
            </a:r>
            <a:r>
              <a:rPr lang="en-US" sz="2400" dirty="0"/>
              <a:t>= Apparent Losses + Real Losses </a:t>
            </a:r>
          </a:p>
          <a:p>
            <a:pPr marL="0" indent="0">
              <a:buNone/>
            </a:pPr>
            <a:endParaRPr lang="en-US" sz="2400" dirty="0"/>
          </a:p>
          <a:p>
            <a:pPr marL="0" indent="0">
              <a:buNone/>
            </a:pPr>
            <a:r>
              <a:rPr lang="en-US" sz="2400" dirty="0"/>
              <a:t>Each area has various components that can be analyzed</a:t>
            </a:r>
          </a:p>
          <a:p>
            <a:pPr marL="0" indent="0">
              <a:buNone/>
            </a:pPr>
            <a:r>
              <a:rPr lang="en-US" sz="2400" dirty="0"/>
              <a:t>(Thus the term: Component Analysis)</a:t>
            </a:r>
          </a:p>
          <a:p>
            <a:pPr marL="0" indent="0">
              <a:buNone/>
            </a:pPr>
            <a:endParaRPr lang="en-US" sz="2400" dirty="0"/>
          </a:p>
          <a:p>
            <a:pPr marL="0" indent="0">
              <a:buNone/>
            </a:pPr>
            <a:r>
              <a:rPr lang="en-US" sz="2400" dirty="0"/>
              <a:t>Each area will be examined in </a:t>
            </a:r>
            <a:r>
              <a:rPr lang="en-US" sz="2400" dirty="0" smtClean="0"/>
              <a:t>detail during the audit process</a:t>
            </a:r>
            <a:endParaRPr lang="en-US" sz="2400" dirty="0"/>
          </a:p>
        </p:txBody>
      </p:sp>
    </p:spTree>
    <p:extLst>
      <p:ext uri="{BB962C8B-B14F-4D97-AF65-F5344CB8AC3E}">
        <p14:creationId xmlns:p14="http://schemas.microsoft.com/office/powerpoint/2010/main" val="2841671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85" y="476250"/>
            <a:ext cx="8229600" cy="1143000"/>
          </a:xfrm>
        </p:spPr>
        <p:txBody>
          <a:bodyPr/>
          <a:lstStyle/>
          <a:p>
            <a:pPr>
              <a:defRPr/>
            </a:pPr>
            <a:r>
              <a:rPr lang="en-US" sz="2800" dirty="0">
                <a:solidFill>
                  <a:srgbClr val="0033CC"/>
                </a:solidFill>
              </a:rPr>
              <a:t>The AWWA Water Audit</a:t>
            </a:r>
            <a:br>
              <a:rPr lang="en-US" sz="2800" dirty="0">
                <a:solidFill>
                  <a:srgbClr val="0033CC"/>
                </a:solidFill>
              </a:rPr>
            </a:br>
            <a:r>
              <a:rPr lang="en-US" sz="2000" dirty="0">
                <a:solidFill>
                  <a:srgbClr val="0033CC"/>
                </a:solidFill>
              </a:rPr>
              <a:t>Getting a handle on water loss</a:t>
            </a:r>
          </a:p>
        </p:txBody>
      </p:sp>
      <p:sp>
        <p:nvSpPr>
          <p:cNvPr id="10243" name="Slide Number Placeholder 4"/>
          <p:cNvSpPr>
            <a:spLocks noGrp="1"/>
          </p:cNvSpPr>
          <p:nvPr>
            <p:ph type="sldNum" sz="quarter" idx="12"/>
          </p:nvPr>
        </p:nvSpPr>
        <p:spPr>
          <a:xfrm>
            <a:off x="7010400" y="0"/>
            <a:ext cx="2133600" cy="476250"/>
          </a:xfrm>
          <a:noFill/>
        </p:spPr>
        <p:txBody>
          <a:bodyPr/>
          <a:lstStyle/>
          <a:p>
            <a:fld id="{D0658BD4-2CAD-47EA-A3BC-A14FF4EA427B}" type="slidenum">
              <a:rPr lang="en-US" smtClean="0"/>
              <a:pPr/>
              <a:t>26</a:t>
            </a:fld>
            <a:endParaRPr lang="en-US" dirty="0"/>
          </a:p>
        </p:txBody>
      </p:sp>
      <p:sp>
        <p:nvSpPr>
          <p:cNvPr id="10244" name="Content Placeholder 4"/>
          <p:cNvSpPr>
            <a:spLocks noGrp="1"/>
          </p:cNvSpPr>
          <p:nvPr>
            <p:ph idx="1"/>
          </p:nvPr>
        </p:nvSpPr>
        <p:spPr>
          <a:xfrm>
            <a:off x="990600" y="1752600"/>
            <a:ext cx="7609715" cy="3848100"/>
          </a:xfrm>
        </p:spPr>
        <p:txBody>
          <a:bodyPr/>
          <a:lstStyle/>
          <a:p>
            <a:pPr>
              <a:buFont typeface="Wingdings" pitchFamily="2" charset="2"/>
              <a:buNone/>
            </a:pPr>
            <a:r>
              <a:rPr lang="en-US" sz="2400" b="1" dirty="0"/>
              <a:t>How much is lost?</a:t>
            </a:r>
          </a:p>
          <a:p>
            <a:pPr>
              <a:buFont typeface="Wingdings" pitchFamily="2" charset="2"/>
              <a:buNone/>
            </a:pPr>
            <a:endParaRPr lang="en-US" sz="2400" b="1" dirty="0" smtClean="0"/>
          </a:p>
          <a:p>
            <a:pPr>
              <a:buFont typeface="Wingdings" pitchFamily="2" charset="2"/>
              <a:buNone/>
            </a:pPr>
            <a:r>
              <a:rPr lang="en-US" sz="2400" b="1" dirty="0" smtClean="0"/>
              <a:t>Where </a:t>
            </a:r>
            <a:r>
              <a:rPr lang="en-US" sz="2400" b="1" dirty="0"/>
              <a:t>is it lost?</a:t>
            </a:r>
          </a:p>
          <a:p>
            <a:pPr>
              <a:buFont typeface="Wingdings" pitchFamily="2" charset="2"/>
              <a:buNone/>
            </a:pPr>
            <a:endParaRPr lang="en-US" sz="2400" b="1" dirty="0" smtClean="0"/>
          </a:p>
          <a:p>
            <a:pPr>
              <a:buFont typeface="Wingdings" pitchFamily="2" charset="2"/>
              <a:buNone/>
            </a:pPr>
            <a:r>
              <a:rPr lang="en-US" sz="2400" b="1" dirty="0" smtClean="0"/>
              <a:t>What is that loss costing?</a:t>
            </a:r>
          </a:p>
          <a:p>
            <a:pPr>
              <a:buFont typeface="Wingdings" pitchFamily="2" charset="2"/>
              <a:buNone/>
            </a:pPr>
            <a:endParaRPr lang="en-US" sz="2400" b="1" dirty="0"/>
          </a:p>
          <a:p>
            <a:pPr>
              <a:buFont typeface="Wingdings" pitchFamily="2" charset="2"/>
              <a:buNone/>
            </a:pPr>
            <a:r>
              <a:rPr lang="en-US" sz="2400" b="1" dirty="0" smtClean="0"/>
              <a:t>Is </a:t>
            </a:r>
            <a:r>
              <a:rPr lang="en-US" sz="2400" b="1" dirty="0"/>
              <a:t>it leaks, unauthorized consumption, </a:t>
            </a:r>
            <a:r>
              <a:rPr lang="en-US" sz="2400" b="1" dirty="0" smtClean="0"/>
              <a:t>inaccurate meters</a:t>
            </a:r>
            <a:r>
              <a:rPr lang="en-US" sz="2400" b="1" dirty="0"/>
              <a:t>? (often it is a combination of all of these) </a:t>
            </a:r>
          </a:p>
        </p:txBody>
      </p:sp>
    </p:spTree>
    <p:extLst>
      <p:ext uri="{BB962C8B-B14F-4D97-AF65-F5344CB8AC3E}">
        <p14:creationId xmlns:p14="http://schemas.microsoft.com/office/powerpoint/2010/main" val="13843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006" y="76200"/>
            <a:ext cx="7010400" cy="990600"/>
          </a:xfrm>
        </p:spPr>
        <p:txBody>
          <a:bodyPr/>
          <a:lstStyle/>
          <a:p>
            <a:pPr>
              <a:lnSpc>
                <a:spcPct val="90000"/>
              </a:lnSpc>
            </a:pPr>
            <a:r>
              <a:rPr lang="en-US" altLang="en-US" sz="3200" b="1" dirty="0" smtClean="0">
                <a:solidFill>
                  <a:srgbClr val="CC3300"/>
                </a:solidFill>
              </a:rPr>
              <a:t>IWA/AWWA Standard </a:t>
            </a:r>
            <a:br>
              <a:rPr lang="en-US" altLang="en-US" sz="3200" b="1" dirty="0" smtClean="0">
                <a:solidFill>
                  <a:srgbClr val="CC3300"/>
                </a:solidFill>
              </a:rPr>
            </a:br>
            <a:r>
              <a:rPr lang="en-US" altLang="en-US" sz="3200" b="1" dirty="0" smtClean="0">
                <a:solidFill>
                  <a:srgbClr val="CC3300"/>
                </a:solidFill>
              </a:rPr>
              <a:t>Water </a:t>
            </a:r>
            <a:r>
              <a:rPr lang="en-US" altLang="en-US" sz="3200" b="1" dirty="0">
                <a:solidFill>
                  <a:srgbClr val="CC3300"/>
                </a:solidFill>
              </a:rPr>
              <a:t>Balance </a:t>
            </a:r>
            <a:r>
              <a:rPr lang="en-US" altLang="en-US" sz="3200" b="1" dirty="0" smtClean="0">
                <a:solidFill>
                  <a:srgbClr val="CC3300"/>
                </a:solidFill>
              </a:rPr>
              <a:t>Format (2003)</a:t>
            </a:r>
            <a:endParaRPr lang="en-US" altLang="en-US" sz="3200" b="1" dirty="0">
              <a:solidFill>
                <a:srgbClr val="CC3300"/>
              </a:solidFill>
            </a:endParaRPr>
          </a:p>
        </p:txBody>
      </p:sp>
      <p:grpSp>
        <p:nvGrpSpPr>
          <p:cNvPr id="25603" name="Group 3"/>
          <p:cNvGrpSpPr>
            <a:grpSpLocks/>
          </p:cNvGrpSpPr>
          <p:nvPr/>
        </p:nvGrpSpPr>
        <p:grpSpPr bwMode="auto">
          <a:xfrm>
            <a:off x="228600" y="1755775"/>
            <a:ext cx="1592263" cy="4578350"/>
            <a:chOff x="2977" y="1309"/>
            <a:chExt cx="1003" cy="2884"/>
          </a:xfrm>
        </p:grpSpPr>
        <p:sp>
          <p:nvSpPr>
            <p:cNvPr id="25633" name="Rectangle 4"/>
            <p:cNvSpPr>
              <a:spLocks noChangeArrowheads="1"/>
            </p:cNvSpPr>
            <p:nvPr/>
          </p:nvSpPr>
          <p:spPr bwMode="auto">
            <a:xfrm>
              <a:off x="2977" y="2783"/>
              <a:ext cx="473" cy="1410"/>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Water</a:t>
              </a:r>
            </a:p>
            <a:p>
              <a:pPr algn="ctr">
                <a:spcBef>
                  <a:spcPct val="0"/>
                </a:spcBef>
                <a:buFontTx/>
                <a:buNone/>
              </a:pPr>
              <a:r>
                <a:rPr lang="en-US" altLang="en-US" sz="1400" b="1">
                  <a:solidFill>
                    <a:srgbClr val="FFFF00"/>
                  </a:solidFill>
                </a:rPr>
                <a:t>Imported</a:t>
              </a:r>
            </a:p>
          </p:txBody>
        </p:sp>
        <p:sp>
          <p:nvSpPr>
            <p:cNvPr id="25634" name="Rectangle 5"/>
            <p:cNvSpPr>
              <a:spLocks noChangeArrowheads="1"/>
            </p:cNvSpPr>
            <p:nvPr/>
          </p:nvSpPr>
          <p:spPr bwMode="auto">
            <a:xfrm>
              <a:off x="2981" y="1315"/>
              <a:ext cx="473" cy="1410"/>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Own</a:t>
              </a:r>
            </a:p>
            <a:p>
              <a:pPr algn="ctr">
                <a:spcBef>
                  <a:spcPct val="0"/>
                </a:spcBef>
                <a:buFontTx/>
                <a:buNone/>
              </a:pPr>
              <a:r>
                <a:rPr lang="en-US" altLang="en-US" sz="1400" b="1">
                  <a:solidFill>
                    <a:srgbClr val="FFFF00"/>
                  </a:solidFill>
                </a:rPr>
                <a:t>Sources</a:t>
              </a:r>
            </a:p>
          </p:txBody>
        </p:sp>
        <p:sp>
          <p:nvSpPr>
            <p:cNvPr id="25635" name="Rectangle 6"/>
            <p:cNvSpPr>
              <a:spLocks noChangeArrowheads="1"/>
            </p:cNvSpPr>
            <p:nvPr/>
          </p:nvSpPr>
          <p:spPr bwMode="auto">
            <a:xfrm>
              <a:off x="3495" y="1309"/>
              <a:ext cx="485" cy="2882"/>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Total</a:t>
              </a:r>
            </a:p>
            <a:p>
              <a:pPr algn="ctr">
                <a:spcBef>
                  <a:spcPct val="0"/>
                </a:spcBef>
                <a:buFontTx/>
                <a:buNone/>
              </a:pPr>
              <a:r>
                <a:rPr lang="en-US" altLang="en-US" sz="1400" b="1">
                  <a:solidFill>
                    <a:schemeClr val="bg1"/>
                  </a:solidFill>
                </a:rPr>
                <a:t>System</a:t>
              </a:r>
            </a:p>
            <a:p>
              <a:pPr algn="ctr">
                <a:spcBef>
                  <a:spcPct val="0"/>
                </a:spcBef>
                <a:buFontTx/>
                <a:buNone/>
              </a:pPr>
              <a:r>
                <a:rPr lang="en-US" altLang="en-US" sz="1400" b="1">
                  <a:solidFill>
                    <a:schemeClr val="bg1"/>
                  </a:solidFill>
                </a:rPr>
                <a:t>Input</a:t>
              </a:r>
            </a:p>
            <a:p>
              <a:pPr algn="ctr">
                <a:spcBef>
                  <a:spcPct val="0"/>
                </a:spcBef>
                <a:buFontTx/>
                <a:buNone/>
              </a:pPr>
              <a:endParaRPr lang="en-US" altLang="en-US" sz="1400" b="1">
                <a:solidFill>
                  <a:schemeClr val="bg1"/>
                </a:solidFill>
              </a:endParaRPr>
            </a:p>
            <a:p>
              <a:pPr algn="ctr">
                <a:spcBef>
                  <a:spcPct val="0"/>
                </a:spcBef>
                <a:buFontTx/>
                <a:buNone/>
              </a:pPr>
              <a:endParaRPr lang="en-US" altLang="en-US" sz="1400" b="1">
                <a:solidFill>
                  <a:schemeClr val="bg1"/>
                </a:solidFill>
              </a:endParaRPr>
            </a:p>
            <a:p>
              <a:pPr algn="ctr">
                <a:spcBef>
                  <a:spcPct val="0"/>
                </a:spcBef>
                <a:buFontTx/>
                <a:buNone/>
              </a:pPr>
              <a:r>
                <a:rPr lang="en-US" altLang="en-US" sz="1400" b="1">
                  <a:solidFill>
                    <a:schemeClr val="bg1"/>
                  </a:solidFill>
                </a:rPr>
                <a:t>( allow</a:t>
              </a:r>
            </a:p>
            <a:p>
              <a:pPr algn="ctr">
                <a:spcBef>
                  <a:spcPct val="0"/>
                </a:spcBef>
                <a:buFontTx/>
                <a:buNone/>
              </a:pPr>
              <a:r>
                <a:rPr lang="en-US" altLang="en-US" sz="1400" b="1">
                  <a:solidFill>
                    <a:schemeClr val="bg1"/>
                  </a:solidFill>
                </a:rPr>
                <a:t>for</a:t>
              </a:r>
            </a:p>
            <a:p>
              <a:pPr algn="ctr">
                <a:spcBef>
                  <a:spcPct val="0"/>
                </a:spcBef>
                <a:buFontTx/>
                <a:buNone/>
              </a:pPr>
              <a:r>
                <a:rPr lang="en-US" altLang="en-US" sz="1400" b="1">
                  <a:solidFill>
                    <a:schemeClr val="bg1"/>
                  </a:solidFill>
                </a:rPr>
                <a:t>known</a:t>
              </a:r>
            </a:p>
            <a:p>
              <a:pPr algn="ctr">
                <a:spcBef>
                  <a:spcPct val="0"/>
                </a:spcBef>
                <a:buFontTx/>
                <a:buNone/>
              </a:pPr>
              <a:r>
                <a:rPr lang="en-US" altLang="en-US" sz="1400" b="1">
                  <a:solidFill>
                    <a:schemeClr val="bg1"/>
                  </a:solidFill>
                </a:rPr>
                <a:t>errors )</a:t>
              </a:r>
            </a:p>
          </p:txBody>
        </p:sp>
      </p:grpSp>
      <p:sp>
        <p:nvSpPr>
          <p:cNvPr id="25604" name="Rectangle 7"/>
          <p:cNvSpPr>
            <a:spLocks noChangeArrowheads="1"/>
          </p:cNvSpPr>
          <p:nvPr/>
        </p:nvSpPr>
        <p:spPr bwMode="auto">
          <a:xfrm>
            <a:off x="1044575" y="1755775"/>
            <a:ext cx="769938" cy="4575175"/>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Total</a:t>
            </a:r>
          </a:p>
          <a:p>
            <a:pPr algn="ctr">
              <a:spcBef>
                <a:spcPct val="0"/>
              </a:spcBef>
              <a:buFontTx/>
              <a:buNone/>
            </a:pPr>
            <a:r>
              <a:rPr lang="en-US" altLang="en-US" sz="1400" b="1">
                <a:solidFill>
                  <a:srgbClr val="FFFF00"/>
                </a:solidFill>
              </a:rPr>
              <a:t>System</a:t>
            </a:r>
          </a:p>
          <a:p>
            <a:pPr algn="ctr">
              <a:spcBef>
                <a:spcPct val="0"/>
              </a:spcBef>
              <a:buFontTx/>
              <a:buNone/>
            </a:pPr>
            <a:r>
              <a:rPr lang="en-US" altLang="en-US" sz="1400" b="1">
                <a:solidFill>
                  <a:srgbClr val="FFFF00"/>
                </a:solidFill>
              </a:rPr>
              <a:t>Input</a:t>
            </a:r>
          </a:p>
          <a:p>
            <a:pPr algn="ctr">
              <a:spcBef>
                <a:spcPct val="0"/>
              </a:spcBef>
              <a:buFontTx/>
              <a:buNone/>
            </a:pPr>
            <a:endParaRPr lang="en-US" altLang="en-US" sz="1400" b="1">
              <a:solidFill>
                <a:srgbClr val="FFFF00"/>
              </a:solidFill>
            </a:endParaRPr>
          </a:p>
          <a:p>
            <a:pPr algn="ctr">
              <a:spcBef>
                <a:spcPct val="0"/>
              </a:spcBef>
              <a:buFontTx/>
              <a:buNone/>
            </a:pPr>
            <a:endParaRPr lang="en-US" altLang="en-US" sz="1400" b="1">
              <a:solidFill>
                <a:srgbClr val="FFFF00"/>
              </a:solidFill>
            </a:endParaRPr>
          </a:p>
          <a:p>
            <a:pPr algn="ctr">
              <a:spcBef>
                <a:spcPct val="0"/>
              </a:spcBef>
              <a:buFontTx/>
              <a:buNone/>
            </a:pPr>
            <a:r>
              <a:rPr lang="en-US" altLang="en-US" sz="1400" b="1">
                <a:solidFill>
                  <a:srgbClr val="66FF33"/>
                </a:solidFill>
              </a:rPr>
              <a:t>(allow</a:t>
            </a:r>
          </a:p>
          <a:p>
            <a:pPr algn="ctr">
              <a:spcBef>
                <a:spcPct val="0"/>
              </a:spcBef>
              <a:buFontTx/>
              <a:buNone/>
            </a:pPr>
            <a:r>
              <a:rPr lang="en-US" altLang="en-US" sz="1400" b="1">
                <a:solidFill>
                  <a:srgbClr val="66FF33"/>
                </a:solidFill>
              </a:rPr>
              <a:t>for</a:t>
            </a:r>
          </a:p>
          <a:p>
            <a:pPr algn="ctr">
              <a:spcBef>
                <a:spcPct val="0"/>
              </a:spcBef>
              <a:buFontTx/>
              <a:buNone/>
            </a:pPr>
            <a:r>
              <a:rPr lang="en-US" altLang="en-US" sz="1400" b="1">
                <a:solidFill>
                  <a:srgbClr val="66FF33"/>
                </a:solidFill>
              </a:rPr>
              <a:t>known</a:t>
            </a:r>
          </a:p>
          <a:p>
            <a:pPr algn="ctr">
              <a:spcBef>
                <a:spcPct val="0"/>
              </a:spcBef>
              <a:buFontTx/>
              <a:buNone/>
            </a:pPr>
            <a:r>
              <a:rPr lang="en-US" altLang="en-US" sz="1400" b="1">
                <a:solidFill>
                  <a:srgbClr val="66FF33"/>
                </a:solidFill>
              </a:rPr>
              <a:t>errors)</a:t>
            </a:r>
          </a:p>
          <a:p>
            <a:pPr algn="ctr">
              <a:spcBef>
                <a:spcPct val="0"/>
              </a:spcBef>
              <a:buFontTx/>
              <a:buNone/>
            </a:pPr>
            <a:r>
              <a:rPr lang="en-US" altLang="en-US" sz="1400" b="1">
                <a:solidFill>
                  <a:srgbClr val="FFFF00"/>
                </a:solidFill>
              </a:rPr>
              <a:t> </a:t>
            </a:r>
          </a:p>
        </p:txBody>
      </p:sp>
      <p:sp>
        <p:nvSpPr>
          <p:cNvPr id="25605" name="Rectangle 8"/>
          <p:cNvSpPr>
            <a:spLocks noChangeArrowheads="1"/>
          </p:cNvSpPr>
          <p:nvPr/>
        </p:nvSpPr>
        <p:spPr bwMode="auto">
          <a:xfrm>
            <a:off x="1873250" y="2565400"/>
            <a:ext cx="750888" cy="376078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Water</a:t>
            </a:r>
          </a:p>
          <a:p>
            <a:pPr algn="ctr">
              <a:spcBef>
                <a:spcPct val="0"/>
              </a:spcBef>
              <a:buFontTx/>
              <a:buNone/>
            </a:pPr>
            <a:r>
              <a:rPr lang="en-US" altLang="en-US" sz="1400" b="1">
                <a:solidFill>
                  <a:schemeClr val="bg1"/>
                </a:solidFill>
              </a:rPr>
              <a:t>Supplied</a:t>
            </a:r>
          </a:p>
          <a:p>
            <a:pPr algn="ctr">
              <a:spcBef>
                <a:spcPct val="0"/>
              </a:spcBef>
              <a:buFontTx/>
              <a:buNone/>
            </a:pPr>
            <a:endParaRPr lang="en-US" altLang="en-US" sz="1400" b="1">
              <a:solidFill>
                <a:schemeClr val="bg1"/>
              </a:solidFill>
            </a:endParaRPr>
          </a:p>
        </p:txBody>
      </p:sp>
      <p:sp>
        <p:nvSpPr>
          <p:cNvPr id="25606" name="Rectangle 9"/>
          <p:cNvSpPr>
            <a:spLocks noChangeArrowheads="1"/>
          </p:cNvSpPr>
          <p:nvPr/>
        </p:nvSpPr>
        <p:spPr bwMode="auto">
          <a:xfrm>
            <a:off x="1873250" y="1752600"/>
            <a:ext cx="750888" cy="752475"/>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Water</a:t>
            </a:r>
          </a:p>
          <a:p>
            <a:pPr algn="ctr">
              <a:spcBef>
                <a:spcPct val="0"/>
              </a:spcBef>
              <a:buFontTx/>
              <a:buNone/>
            </a:pPr>
            <a:r>
              <a:rPr lang="en-US" altLang="en-US" sz="1400" b="1">
                <a:solidFill>
                  <a:schemeClr val="bg1"/>
                </a:solidFill>
              </a:rPr>
              <a:t>Exported</a:t>
            </a:r>
          </a:p>
        </p:txBody>
      </p:sp>
      <p:sp>
        <p:nvSpPr>
          <p:cNvPr id="25607" name="Rectangle 10"/>
          <p:cNvSpPr>
            <a:spLocks noChangeArrowheads="1"/>
          </p:cNvSpPr>
          <p:nvPr/>
        </p:nvSpPr>
        <p:spPr bwMode="auto">
          <a:xfrm>
            <a:off x="1860550" y="2578100"/>
            <a:ext cx="750888" cy="376078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Water</a:t>
            </a:r>
          </a:p>
          <a:p>
            <a:pPr algn="ctr">
              <a:spcBef>
                <a:spcPct val="0"/>
              </a:spcBef>
              <a:buFontTx/>
              <a:buNone/>
            </a:pPr>
            <a:r>
              <a:rPr lang="en-US" altLang="en-US" sz="1400" b="1">
                <a:solidFill>
                  <a:srgbClr val="FFFF00"/>
                </a:solidFill>
              </a:rPr>
              <a:t>Supplied</a:t>
            </a:r>
          </a:p>
          <a:p>
            <a:pPr algn="ctr">
              <a:spcBef>
                <a:spcPct val="0"/>
              </a:spcBef>
              <a:buFontTx/>
              <a:buNone/>
            </a:pPr>
            <a:endParaRPr lang="en-US" altLang="en-US" sz="1400" b="1">
              <a:solidFill>
                <a:srgbClr val="FFFF00"/>
              </a:solidFill>
            </a:endParaRPr>
          </a:p>
        </p:txBody>
      </p:sp>
      <p:sp>
        <p:nvSpPr>
          <p:cNvPr id="25608" name="Rectangle 11"/>
          <p:cNvSpPr>
            <a:spLocks noChangeArrowheads="1"/>
          </p:cNvSpPr>
          <p:nvPr/>
        </p:nvSpPr>
        <p:spPr bwMode="auto">
          <a:xfrm>
            <a:off x="1873250" y="1765300"/>
            <a:ext cx="750888" cy="752475"/>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Water</a:t>
            </a:r>
          </a:p>
          <a:p>
            <a:pPr algn="ctr">
              <a:spcBef>
                <a:spcPct val="0"/>
              </a:spcBef>
              <a:buFontTx/>
              <a:buNone/>
            </a:pPr>
            <a:r>
              <a:rPr lang="en-US" altLang="en-US" sz="1400" b="1">
                <a:solidFill>
                  <a:srgbClr val="FFFF00"/>
                </a:solidFill>
              </a:rPr>
              <a:t>Exported</a:t>
            </a:r>
          </a:p>
        </p:txBody>
      </p:sp>
      <p:sp>
        <p:nvSpPr>
          <p:cNvPr id="25609" name="Rectangle 12"/>
          <p:cNvSpPr>
            <a:spLocks noChangeArrowheads="1"/>
          </p:cNvSpPr>
          <p:nvPr/>
        </p:nvSpPr>
        <p:spPr bwMode="auto">
          <a:xfrm>
            <a:off x="2673350" y="4305300"/>
            <a:ext cx="1220788" cy="203993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Water</a:t>
            </a:r>
          </a:p>
          <a:p>
            <a:pPr algn="ctr">
              <a:spcBef>
                <a:spcPct val="0"/>
              </a:spcBef>
              <a:buFontTx/>
              <a:buNone/>
            </a:pPr>
            <a:r>
              <a:rPr lang="en-US" altLang="en-US" sz="1400" b="1">
                <a:solidFill>
                  <a:schemeClr val="bg1"/>
                </a:solidFill>
              </a:rPr>
              <a:t>Losses</a:t>
            </a:r>
          </a:p>
        </p:txBody>
      </p:sp>
      <p:sp>
        <p:nvSpPr>
          <p:cNvPr id="25610" name="Rectangle 13"/>
          <p:cNvSpPr>
            <a:spLocks noChangeArrowheads="1"/>
          </p:cNvSpPr>
          <p:nvPr/>
        </p:nvSpPr>
        <p:spPr bwMode="auto">
          <a:xfrm>
            <a:off x="2667000" y="1752600"/>
            <a:ext cx="1220788" cy="246538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Authorized</a:t>
            </a:r>
          </a:p>
          <a:p>
            <a:pPr algn="ctr">
              <a:spcBef>
                <a:spcPct val="0"/>
              </a:spcBef>
              <a:buFontTx/>
              <a:buNone/>
            </a:pPr>
            <a:r>
              <a:rPr lang="en-US" altLang="en-US" sz="1400" b="1">
                <a:solidFill>
                  <a:schemeClr val="bg1"/>
                </a:solidFill>
              </a:rPr>
              <a:t>Consumption</a:t>
            </a:r>
          </a:p>
          <a:p>
            <a:pPr algn="ctr">
              <a:spcBef>
                <a:spcPct val="0"/>
              </a:spcBef>
              <a:buFontTx/>
              <a:buNone/>
            </a:pPr>
            <a:endParaRPr lang="en-US" altLang="en-US" sz="1400" b="1">
              <a:solidFill>
                <a:schemeClr val="bg1"/>
              </a:solidFill>
            </a:endParaRPr>
          </a:p>
        </p:txBody>
      </p:sp>
      <p:sp>
        <p:nvSpPr>
          <p:cNvPr id="25611" name="Rectangle 14"/>
          <p:cNvSpPr>
            <a:spLocks noChangeArrowheads="1"/>
          </p:cNvSpPr>
          <p:nvPr/>
        </p:nvSpPr>
        <p:spPr bwMode="auto">
          <a:xfrm>
            <a:off x="2667000" y="4343400"/>
            <a:ext cx="1220788" cy="1981200"/>
          </a:xfrm>
          <a:prstGeom prst="rect">
            <a:avLst/>
          </a:prstGeom>
          <a:solidFill>
            <a:srgbClr val="FF33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Water</a:t>
            </a:r>
          </a:p>
          <a:p>
            <a:pPr algn="ctr">
              <a:spcBef>
                <a:spcPct val="0"/>
              </a:spcBef>
              <a:buFontTx/>
              <a:buNone/>
            </a:pPr>
            <a:r>
              <a:rPr lang="en-US" altLang="en-US" sz="1400" b="1">
                <a:solidFill>
                  <a:srgbClr val="FFFF99"/>
                </a:solidFill>
              </a:rPr>
              <a:t>Losses</a:t>
            </a:r>
          </a:p>
        </p:txBody>
      </p:sp>
      <p:sp>
        <p:nvSpPr>
          <p:cNvPr id="25612" name="Rectangle 15"/>
          <p:cNvSpPr>
            <a:spLocks noChangeArrowheads="1"/>
          </p:cNvSpPr>
          <p:nvPr/>
        </p:nvSpPr>
        <p:spPr bwMode="auto">
          <a:xfrm>
            <a:off x="2667000" y="1752600"/>
            <a:ext cx="1220788" cy="250348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Authorized</a:t>
            </a:r>
          </a:p>
          <a:p>
            <a:pPr algn="ctr">
              <a:spcBef>
                <a:spcPct val="0"/>
              </a:spcBef>
              <a:buFontTx/>
              <a:buNone/>
            </a:pPr>
            <a:r>
              <a:rPr lang="en-US" altLang="en-US" sz="1400" b="1">
                <a:solidFill>
                  <a:srgbClr val="FFFF00"/>
                </a:solidFill>
              </a:rPr>
              <a:t>Consumption</a:t>
            </a:r>
          </a:p>
          <a:p>
            <a:pPr algn="ctr">
              <a:spcBef>
                <a:spcPct val="0"/>
              </a:spcBef>
              <a:buFontTx/>
              <a:buNone/>
            </a:pPr>
            <a:endParaRPr lang="en-US" altLang="en-US" sz="1400" b="1">
              <a:solidFill>
                <a:srgbClr val="FFFF00"/>
              </a:solidFill>
            </a:endParaRPr>
          </a:p>
        </p:txBody>
      </p:sp>
      <p:sp>
        <p:nvSpPr>
          <p:cNvPr id="25613" name="Rectangle 16"/>
          <p:cNvSpPr>
            <a:spLocks noChangeArrowheads="1"/>
          </p:cNvSpPr>
          <p:nvPr/>
        </p:nvSpPr>
        <p:spPr bwMode="auto">
          <a:xfrm>
            <a:off x="3960813" y="5029200"/>
            <a:ext cx="1220787" cy="1295400"/>
          </a:xfrm>
          <a:prstGeom prst="rect">
            <a:avLst/>
          </a:prstGeom>
          <a:solidFill>
            <a:srgbClr val="FF33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Real</a:t>
            </a:r>
          </a:p>
          <a:p>
            <a:pPr algn="ctr">
              <a:spcBef>
                <a:spcPct val="0"/>
              </a:spcBef>
              <a:buFontTx/>
              <a:buNone/>
            </a:pPr>
            <a:r>
              <a:rPr lang="en-US" altLang="en-US" sz="1400" b="1">
                <a:solidFill>
                  <a:srgbClr val="FFFF99"/>
                </a:solidFill>
              </a:rPr>
              <a:t>Losses</a:t>
            </a:r>
          </a:p>
        </p:txBody>
      </p:sp>
      <p:sp>
        <p:nvSpPr>
          <p:cNvPr id="25614" name="Rectangle 17"/>
          <p:cNvSpPr>
            <a:spLocks noChangeArrowheads="1"/>
          </p:cNvSpPr>
          <p:nvPr/>
        </p:nvSpPr>
        <p:spPr bwMode="auto">
          <a:xfrm>
            <a:off x="3960813" y="4343400"/>
            <a:ext cx="1220787" cy="630238"/>
          </a:xfrm>
          <a:prstGeom prst="rect">
            <a:avLst/>
          </a:prstGeom>
          <a:solidFill>
            <a:srgbClr val="FF33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Apparent</a:t>
            </a:r>
          </a:p>
          <a:p>
            <a:pPr algn="ctr">
              <a:spcBef>
                <a:spcPct val="0"/>
              </a:spcBef>
              <a:buFontTx/>
              <a:buNone/>
            </a:pPr>
            <a:r>
              <a:rPr lang="en-US" altLang="en-US" sz="1400" b="1">
                <a:solidFill>
                  <a:srgbClr val="FFFF99"/>
                </a:solidFill>
              </a:rPr>
              <a:t>Losses</a:t>
            </a:r>
          </a:p>
        </p:txBody>
      </p:sp>
      <p:sp>
        <p:nvSpPr>
          <p:cNvPr id="25615" name="Rectangle 18"/>
          <p:cNvSpPr>
            <a:spLocks noChangeArrowheads="1"/>
          </p:cNvSpPr>
          <p:nvPr/>
        </p:nvSpPr>
        <p:spPr bwMode="auto">
          <a:xfrm>
            <a:off x="3960813" y="3505200"/>
            <a:ext cx="1220787" cy="762000"/>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Unbilled</a:t>
            </a:r>
          </a:p>
          <a:p>
            <a:pPr algn="ctr">
              <a:spcBef>
                <a:spcPct val="0"/>
              </a:spcBef>
              <a:buFontTx/>
              <a:buNone/>
            </a:pPr>
            <a:r>
              <a:rPr lang="en-US" altLang="en-US" sz="1400" b="1">
                <a:solidFill>
                  <a:srgbClr val="FFFF00"/>
                </a:solidFill>
              </a:rPr>
              <a:t>Authorized</a:t>
            </a:r>
          </a:p>
          <a:p>
            <a:pPr algn="ctr">
              <a:spcBef>
                <a:spcPct val="0"/>
              </a:spcBef>
              <a:buFontTx/>
              <a:buNone/>
            </a:pPr>
            <a:r>
              <a:rPr lang="en-US" altLang="en-US" sz="1400" b="1">
                <a:solidFill>
                  <a:srgbClr val="FFFF00"/>
                </a:solidFill>
              </a:rPr>
              <a:t>Consumption</a:t>
            </a:r>
          </a:p>
        </p:txBody>
      </p:sp>
      <p:sp>
        <p:nvSpPr>
          <p:cNvPr id="25616" name="Rectangle 19"/>
          <p:cNvSpPr>
            <a:spLocks noChangeArrowheads="1"/>
          </p:cNvSpPr>
          <p:nvPr/>
        </p:nvSpPr>
        <p:spPr bwMode="auto">
          <a:xfrm>
            <a:off x="3962400" y="1752600"/>
            <a:ext cx="1220788" cy="1676400"/>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Billed</a:t>
            </a:r>
          </a:p>
          <a:p>
            <a:pPr algn="ctr">
              <a:spcBef>
                <a:spcPct val="0"/>
              </a:spcBef>
              <a:buFontTx/>
              <a:buNone/>
            </a:pPr>
            <a:r>
              <a:rPr lang="en-US" altLang="en-US" sz="1400" b="1">
                <a:solidFill>
                  <a:srgbClr val="FFFF00"/>
                </a:solidFill>
              </a:rPr>
              <a:t>Authorized</a:t>
            </a:r>
          </a:p>
          <a:p>
            <a:pPr algn="ctr">
              <a:spcBef>
                <a:spcPct val="0"/>
              </a:spcBef>
              <a:buFontTx/>
              <a:buNone/>
            </a:pPr>
            <a:r>
              <a:rPr lang="en-US" altLang="en-US" sz="1400" b="1">
                <a:solidFill>
                  <a:srgbClr val="FFFF00"/>
                </a:solidFill>
              </a:rPr>
              <a:t>Consumption</a:t>
            </a:r>
          </a:p>
        </p:txBody>
      </p:sp>
      <p:sp>
        <p:nvSpPr>
          <p:cNvPr id="25617" name="Rectangle 20"/>
          <p:cNvSpPr>
            <a:spLocks noChangeArrowheads="1"/>
          </p:cNvSpPr>
          <p:nvPr/>
        </p:nvSpPr>
        <p:spPr bwMode="auto">
          <a:xfrm>
            <a:off x="5257800" y="3505200"/>
            <a:ext cx="788988" cy="2819400"/>
          </a:xfrm>
          <a:prstGeom prst="rect">
            <a:avLst/>
          </a:prstGeom>
          <a:gradFill rotWithShape="0">
            <a:gsLst>
              <a:gs pos="0">
                <a:srgbClr val="FF3300"/>
              </a:gs>
              <a:gs pos="100000">
                <a:srgbClr val="761800"/>
              </a:gs>
            </a:gsLst>
            <a:lin ang="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Non-</a:t>
            </a:r>
          </a:p>
          <a:p>
            <a:pPr algn="ctr">
              <a:spcBef>
                <a:spcPct val="0"/>
              </a:spcBef>
              <a:buFontTx/>
              <a:buNone/>
            </a:pPr>
            <a:r>
              <a:rPr lang="en-US" altLang="en-US" sz="1400" b="1">
                <a:solidFill>
                  <a:srgbClr val="FFFF99"/>
                </a:solidFill>
              </a:rPr>
              <a:t>Revenue</a:t>
            </a:r>
          </a:p>
          <a:p>
            <a:pPr algn="ctr">
              <a:spcBef>
                <a:spcPct val="0"/>
              </a:spcBef>
              <a:buFontTx/>
              <a:buNone/>
            </a:pPr>
            <a:r>
              <a:rPr lang="en-US" altLang="en-US" sz="1400" b="1">
                <a:solidFill>
                  <a:srgbClr val="FFFF99"/>
                </a:solidFill>
              </a:rPr>
              <a:t>Water</a:t>
            </a:r>
          </a:p>
        </p:txBody>
      </p:sp>
      <p:sp>
        <p:nvSpPr>
          <p:cNvPr id="25618" name="Rectangle 21"/>
          <p:cNvSpPr>
            <a:spLocks noChangeArrowheads="1"/>
          </p:cNvSpPr>
          <p:nvPr/>
        </p:nvSpPr>
        <p:spPr bwMode="auto">
          <a:xfrm>
            <a:off x="5257800" y="1752600"/>
            <a:ext cx="788988" cy="1676400"/>
          </a:xfrm>
          <a:prstGeom prst="rect">
            <a:avLst/>
          </a:prstGeom>
          <a:gradFill rotWithShape="1">
            <a:gsLst>
              <a:gs pos="0">
                <a:srgbClr val="184718"/>
              </a:gs>
              <a:gs pos="50000">
                <a:srgbClr val="339933"/>
              </a:gs>
              <a:gs pos="100000">
                <a:srgbClr val="184718"/>
              </a:gs>
            </a:gsLst>
            <a:lin ang="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339933"/>
            </a:extrusionClr>
            <a:contourClr>
              <a:srgbClr val="18471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Revenue</a:t>
            </a:r>
          </a:p>
          <a:p>
            <a:pPr algn="ctr">
              <a:spcBef>
                <a:spcPct val="0"/>
              </a:spcBef>
              <a:buFontTx/>
              <a:buNone/>
            </a:pPr>
            <a:r>
              <a:rPr lang="en-US" altLang="en-US" sz="1400" b="1">
                <a:solidFill>
                  <a:srgbClr val="FFFF99"/>
                </a:solidFill>
              </a:rPr>
              <a:t>Water</a:t>
            </a:r>
          </a:p>
        </p:txBody>
      </p:sp>
      <p:sp>
        <p:nvSpPr>
          <p:cNvPr id="25619" name="Rectangle 22"/>
          <p:cNvSpPr>
            <a:spLocks noChangeArrowheads="1"/>
          </p:cNvSpPr>
          <p:nvPr/>
        </p:nvSpPr>
        <p:spPr bwMode="auto">
          <a:xfrm>
            <a:off x="6096000" y="6019800"/>
            <a:ext cx="2947988" cy="33655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300" b="1">
              <a:solidFill>
                <a:schemeClr val="bg1"/>
              </a:solidFill>
            </a:endParaRPr>
          </a:p>
          <a:p>
            <a:pPr algn="ctr">
              <a:spcBef>
                <a:spcPct val="0"/>
              </a:spcBef>
              <a:buFontTx/>
              <a:buNone/>
            </a:pPr>
            <a:r>
              <a:rPr lang="en-US" altLang="en-US" sz="1300" b="1">
                <a:solidFill>
                  <a:srgbClr val="FFFF99"/>
                </a:solidFill>
              </a:rPr>
              <a:t>Leakage &amp; Overflows at Storage</a:t>
            </a:r>
          </a:p>
          <a:p>
            <a:pPr algn="ctr">
              <a:spcBef>
                <a:spcPct val="0"/>
              </a:spcBef>
              <a:buFontTx/>
              <a:buNone/>
            </a:pPr>
            <a:endParaRPr lang="en-US" altLang="en-US" sz="1300" b="1">
              <a:solidFill>
                <a:srgbClr val="0066FF"/>
              </a:solidFill>
            </a:endParaRPr>
          </a:p>
        </p:txBody>
      </p:sp>
      <p:sp>
        <p:nvSpPr>
          <p:cNvPr id="25620" name="Rectangle 23"/>
          <p:cNvSpPr>
            <a:spLocks noChangeArrowheads="1"/>
          </p:cNvSpPr>
          <p:nvPr/>
        </p:nvSpPr>
        <p:spPr bwMode="auto">
          <a:xfrm>
            <a:off x="6096000" y="2968625"/>
            <a:ext cx="2947988" cy="460375"/>
          </a:xfrm>
          <a:prstGeom prst="rect">
            <a:avLst/>
          </a:prstGeom>
          <a:gradFill rotWithShape="1">
            <a:gsLst>
              <a:gs pos="0">
                <a:srgbClr val="184718"/>
              </a:gs>
              <a:gs pos="50000">
                <a:srgbClr val="339933"/>
              </a:gs>
              <a:gs pos="100000">
                <a:srgbClr val="184718"/>
              </a:gs>
            </a:gsLst>
            <a:lin ang="540000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339933"/>
            </a:extrusionClr>
            <a:contourClr>
              <a:srgbClr val="18471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Billed Unmetered Consumption</a:t>
            </a:r>
          </a:p>
        </p:txBody>
      </p:sp>
      <p:sp>
        <p:nvSpPr>
          <p:cNvPr id="25621" name="Rectangle 24"/>
          <p:cNvSpPr>
            <a:spLocks noChangeArrowheads="1"/>
          </p:cNvSpPr>
          <p:nvPr/>
        </p:nvSpPr>
        <p:spPr bwMode="auto">
          <a:xfrm>
            <a:off x="6096000" y="2438400"/>
            <a:ext cx="2947988" cy="479425"/>
          </a:xfrm>
          <a:prstGeom prst="rect">
            <a:avLst/>
          </a:prstGeom>
          <a:gradFill rotWithShape="1">
            <a:gsLst>
              <a:gs pos="0">
                <a:srgbClr val="184718"/>
              </a:gs>
              <a:gs pos="50000">
                <a:srgbClr val="339933"/>
              </a:gs>
              <a:gs pos="100000">
                <a:srgbClr val="184718"/>
              </a:gs>
            </a:gsLst>
            <a:lin ang="540000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339933"/>
            </a:extrusionClr>
            <a:contourClr>
              <a:srgbClr val="18471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Billed Metered Consumption</a:t>
            </a:r>
          </a:p>
        </p:txBody>
      </p:sp>
      <p:sp>
        <p:nvSpPr>
          <p:cNvPr id="25622" name="Rectangle 25"/>
          <p:cNvSpPr>
            <a:spLocks noChangeArrowheads="1"/>
          </p:cNvSpPr>
          <p:nvPr/>
        </p:nvSpPr>
        <p:spPr bwMode="auto">
          <a:xfrm>
            <a:off x="6096000" y="1752600"/>
            <a:ext cx="2947988" cy="657225"/>
          </a:xfrm>
          <a:prstGeom prst="rect">
            <a:avLst/>
          </a:prstGeom>
          <a:gradFill rotWithShape="1">
            <a:gsLst>
              <a:gs pos="0">
                <a:srgbClr val="184718"/>
              </a:gs>
              <a:gs pos="50000">
                <a:srgbClr val="339933"/>
              </a:gs>
              <a:gs pos="100000">
                <a:srgbClr val="184718"/>
              </a:gs>
            </a:gsLst>
            <a:lin ang="540000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339933"/>
            </a:extrusionClr>
            <a:contourClr>
              <a:srgbClr val="18471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Billed Water Exported</a:t>
            </a:r>
          </a:p>
        </p:txBody>
      </p:sp>
      <p:sp>
        <p:nvSpPr>
          <p:cNvPr id="25623" name="Rectangle 26"/>
          <p:cNvSpPr>
            <a:spLocks noChangeArrowheads="1"/>
          </p:cNvSpPr>
          <p:nvPr/>
        </p:nvSpPr>
        <p:spPr bwMode="auto">
          <a:xfrm>
            <a:off x="6096000" y="5486400"/>
            <a:ext cx="2947988" cy="45720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Leakage on Service Lines</a:t>
            </a:r>
          </a:p>
          <a:p>
            <a:pPr algn="ctr">
              <a:spcBef>
                <a:spcPct val="0"/>
              </a:spcBef>
              <a:buFontTx/>
              <a:buNone/>
            </a:pPr>
            <a:r>
              <a:rPr lang="en-US" altLang="en-US" sz="1300" b="1">
                <a:solidFill>
                  <a:srgbClr val="FFFF99"/>
                </a:solidFill>
              </a:rPr>
              <a:t>(before the meter)</a:t>
            </a:r>
          </a:p>
        </p:txBody>
      </p:sp>
      <p:sp>
        <p:nvSpPr>
          <p:cNvPr id="25624" name="Rectangle 27"/>
          <p:cNvSpPr>
            <a:spLocks noChangeArrowheads="1"/>
          </p:cNvSpPr>
          <p:nvPr/>
        </p:nvSpPr>
        <p:spPr bwMode="auto">
          <a:xfrm>
            <a:off x="6096000" y="5105400"/>
            <a:ext cx="2947988" cy="33655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Leakage on Mains</a:t>
            </a:r>
          </a:p>
        </p:txBody>
      </p:sp>
      <p:sp>
        <p:nvSpPr>
          <p:cNvPr id="25625" name="Rectangle 28"/>
          <p:cNvSpPr>
            <a:spLocks noChangeArrowheads="1"/>
          </p:cNvSpPr>
          <p:nvPr/>
        </p:nvSpPr>
        <p:spPr bwMode="auto">
          <a:xfrm>
            <a:off x="6096000" y="4724400"/>
            <a:ext cx="2947988" cy="288925"/>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b="1">
                <a:solidFill>
                  <a:srgbClr val="FFFF99"/>
                </a:solidFill>
              </a:rPr>
              <a:t>Customer Metering &amp; Data Inaccuracies</a:t>
            </a:r>
          </a:p>
        </p:txBody>
      </p:sp>
      <p:sp>
        <p:nvSpPr>
          <p:cNvPr id="25626" name="Rectangle 29"/>
          <p:cNvSpPr>
            <a:spLocks noChangeArrowheads="1"/>
          </p:cNvSpPr>
          <p:nvPr/>
        </p:nvSpPr>
        <p:spPr bwMode="auto">
          <a:xfrm>
            <a:off x="6096000" y="4343400"/>
            <a:ext cx="2947988" cy="327025"/>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Unauthorized Consumption</a:t>
            </a:r>
          </a:p>
        </p:txBody>
      </p:sp>
      <p:sp>
        <p:nvSpPr>
          <p:cNvPr id="25627" name="Rectangle 30"/>
          <p:cNvSpPr>
            <a:spLocks noChangeArrowheads="1"/>
          </p:cNvSpPr>
          <p:nvPr/>
        </p:nvSpPr>
        <p:spPr bwMode="auto">
          <a:xfrm>
            <a:off x="6096000" y="3962400"/>
            <a:ext cx="2947988" cy="33655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Unbilled Unmetered Consumption</a:t>
            </a:r>
          </a:p>
        </p:txBody>
      </p:sp>
      <p:sp>
        <p:nvSpPr>
          <p:cNvPr id="25628" name="Rectangle 31"/>
          <p:cNvSpPr>
            <a:spLocks noChangeArrowheads="1"/>
          </p:cNvSpPr>
          <p:nvPr/>
        </p:nvSpPr>
        <p:spPr bwMode="auto">
          <a:xfrm>
            <a:off x="6096000" y="3505200"/>
            <a:ext cx="2947988" cy="39370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Unbilled Metered Consumption</a:t>
            </a:r>
          </a:p>
        </p:txBody>
      </p:sp>
      <p:sp>
        <p:nvSpPr>
          <p:cNvPr id="25629" name="Line 32"/>
          <p:cNvSpPr>
            <a:spLocks noChangeShapeType="1"/>
          </p:cNvSpPr>
          <p:nvPr/>
        </p:nvSpPr>
        <p:spPr bwMode="auto">
          <a:xfrm>
            <a:off x="457200" y="1295400"/>
            <a:ext cx="76200" cy="304800"/>
          </a:xfrm>
          <a:prstGeom prst="line">
            <a:avLst/>
          </a:prstGeom>
          <a:noFill/>
          <a:ln w="5715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0" name="Text Box 33"/>
          <p:cNvSpPr txBox="1">
            <a:spLocks noChangeArrowheads="1"/>
          </p:cNvSpPr>
          <p:nvPr/>
        </p:nvSpPr>
        <p:spPr bwMode="auto">
          <a:xfrm>
            <a:off x="0" y="990600"/>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Start here</a:t>
            </a:r>
          </a:p>
        </p:txBody>
      </p:sp>
      <p:sp>
        <p:nvSpPr>
          <p:cNvPr id="25631" name="Text Box 34"/>
          <p:cNvSpPr txBox="1">
            <a:spLocks noChangeArrowheads="1"/>
          </p:cNvSpPr>
          <p:nvPr/>
        </p:nvSpPr>
        <p:spPr bwMode="auto">
          <a:xfrm>
            <a:off x="1371600" y="1243013"/>
            <a:ext cx="1878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Move this direction</a:t>
            </a:r>
          </a:p>
        </p:txBody>
      </p:sp>
      <p:sp>
        <p:nvSpPr>
          <p:cNvPr id="25632" name="Line 35"/>
          <p:cNvSpPr>
            <a:spLocks noChangeShapeType="1"/>
          </p:cNvSpPr>
          <p:nvPr/>
        </p:nvSpPr>
        <p:spPr bwMode="auto">
          <a:xfrm>
            <a:off x="3200400" y="1447800"/>
            <a:ext cx="609600" cy="0"/>
          </a:xfrm>
          <a:prstGeom prst="line">
            <a:avLst/>
          </a:prstGeom>
          <a:noFill/>
          <a:ln w="5715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50066789"/>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304800" y="0"/>
            <a:ext cx="8839200" cy="1143000"/>
          </a:xfrm>
        </p:spPr>
        <p:txBody>
          <a:bodyPr/>
          <a:lstStyle/>
          <a:p>
            <a:r>
              <a:rPr lang="en-US" altLang="en-US" sz="2800" b="1" i="1" dirty="0">
                <a:solidFill>
                  <a:srgbClr val="0033CC"/>
                </a:solidFill>
              </a:rPr>
              <a:t>AWWA Water Loss Control Committee’s Water Audit Software</a:t>
            </a:r>
          </a:p>
        </p:txBody>
      </p:sp>
      <p:sp>
        <p:nvSpPr>
          <p:cNvPr id="563203" name="Rectangle 3"/>
          <p:cNvSpPr>
            <a:spLocks noGrp="1" noChangeArrowheads="1"/>
          </p:cNvSpPr>
          <p:nvPr>
            <p:ph type="body" idx="1"/>
          </p:nvPr>
        </p:nvSpPr>
        <p:spPr>
          <a:xfrm>
            <a:off x="685800" y="1600200"/>
            <a:ext cx="7962900" cy="4572000"/>
          </a:xfrm>
        </p:spPr>
        <p:txBody>
          <a:bodyPr/>
          <a:lstStyle/>
          <a:p>
            <a:pPr>
              <a:lnSpc>
                <a:spcPct val="150000"/>
              </a:lnSpc>
              <a:spcBef>
                <a:spcPct val="15000"/>
              </a:spcBef>
              <a:buClr>
                <a:srgbClr val="0033CC"/>
              </a:buClr>
              <a:buFont typeface="Wingdings" panose="05000000000000000000" pitchFamily="2" charset="2"/>
              <a:buChar char="S"/>
            </a:pPr>
            <a:r>
              <a:rPr lang="en-US" altLang="en-US" sz="2400" b="0" dirty="0"/>
              <a:t>Launched April 2006</a:t>
            </a:r>
          </a:p>
          <a:p>
            <a:pPr>
              <a:lnSpc>
                <a:spcPct val="150000"/>
              </a:lnSpc>
              <a:spcBef>
                <a:spcPct val="15000"/>
              </a:spcBef>
              <a:buClr>
                <a:srgbClr val="0033CC"/>
              </a:buClr>
              <a:buFont typeface="Wingdings" panose="05000000000000000000" pitchFamily="2" charset="2"/>
              <a:buChar char="S"/>
            </a:pPr>
            <a:r>
              <a:rPr lang="en-US" altLang="en-US" sz="2400" b="0" dirty="0"/>
              <a:t>Available for </a:t>
            </a:r>
            <a:r>
              <a:rPr lang="en-US" altLang="en-US" sz="2400" b="0" u="sng" dirty="0"/>
              <a:t>FREE</a:t>
            </a:r>
            <a:r>
              <a:rPr lang="en-US" altLang="en-US" sz="2400" b="0" dirty="0"/>
              <a:t> download </a:t>
            </a:r>
            <a:endParaRPr lang="en-US" altLang="en-US" sz="2400" b="0" dirty="0" smtClean="0"/>
          </a:p>
          <a:p>
            <a:pPr>
              <a:lnSpc>
                <a:spcPct val="150000"/>
              </a:lnSpc>
              <a:spcBef>
                <a:spcPct val="15000"/>
              </a:spcBef>
              <a:buClr>
                <a:srgbClr val="0033CC"/>
              </a:buClr>
              <a:buFont typeface="Wingdings" panose="05000000000000000000" pitchFamily="2" charset="2"/>
              <a:buChar char="S"/>
            </a:pPr>
            <a:r>
              <a:rPr lang="en-US" altLang="en-US" sz="2400" b="0" dirty="0" smtClean="0"/>
              <a:t>Simple</a:t>
            </a:r>
            <a:r>
              <a:rPr lang="en-US" altLang="en-US" sz="2400" b="0" dirty="0"/>
              <a:t>, user friendly: good for top-down audit</a:t>
            </a:r>
          </a:p>
          <a:p>
            <a:pPr>
              <a:lnSpc>
                <a:spcPct val="150000"/>
              </a:lnSpc>
              <a:spcBef>
                <a:spcPct val="15000"/>
              </a:spcBef>
              <a:buClr>
                <a:srgbClr val="0033CC"/>
              </a:buClr>
              <a:buFont typeface="Wingdings" panose="05000000000000000000" pitchFamily="2" charset="2"/>
              <a:buChar char="S"/>
            </a:pPr>
            <a:r>
              <a:rPr lang="en-US" altLang="en-US" sz="2400" b="0" dirty="0"/>
              <a:t>“Beta tested” by 21 water utilities during 2005</a:t>
            </a:r>
          </a:p>
          <a:p>
            <a:pPr>
              <a:lnSpc>
                <a:spcPct val="150000"/>
              </a:lnSpc>
              <a:spcBef>
                <a:spcPct val="15000"/>
              </a:spcBef>
              <a:buClr>
                <a:srgbClr val="0033CC"/>
              </a:buClr>
              <a:buFont typeface="Wingdings" panose="05000000000000000000" pitchFamily="2" charset="2"/>
              <a:buChar char="S"/>
            </a:pPr>
            <a:r>
              <a:rPr lang="en-US" altLang="en-US" sz="2400" b="0" dirty="0"/>
              <a:t>WLC Committee provides user support </a:t>
            </a:r>
            <a:r>
              <a:rPr lang="en-US" altLang="en-US" sz="2400" b="0" dirty="0" smtClean="0"/>
              <a:t>and continuous future upgrades</a:t>
            </a:r>
          </a:p>
          <a:p>
            <a:pPr>
              <a:lnSpc>
                <a:spcPct val="150000"/>
              </a:lnSpc>
              <a:spcBef>
                <a:spcPct val="15000"/>
              </a:spcBef>
              <a:buClr>
                <a:srgbClr val="0033CC"/>
              </a:buClr>
              <a:buFont typeface="Wingdings" panose="05000000000000000000" pitchFamily="2" charset="2"/>
              <a:buChar char="S"/>
            </a:pPr>
            <a:r>
              <a:rPr lang="en-US" altLang="en-US" sz="2400" dirty="0" smtClean="0"/>
              <a:t>Version 6 is the current version</a:t>
            </a:r>
            <a:r>
              <a:rPr lang="en-US" altLang="en-US" sz="2400" b="0" dirty="0" smtClean="0"/>
              <a:t> </a:t>
            </a:r>
            <a:endParaRPr lang="en-US" altLang="en-US" sz="2400" b="0" dirty="0"/>
          </a:p>
        </p:txBody>
      </p:sp>
    </p:spTree>
    <p:extLst>
      <p:ext uri="{BB962C8B-B14F-4D97-AF65-F5344CB8AC3E}">
        <p14:creationId xmlns:p14="http://schemas.microsoft.com/office/powerpoint/2010/main" val="37193962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CC5A259-6C63-492E-A3FE-767C889B2138}"/>
              </a:ext>
            </a:extLst>
          </p:cNvPr>
          <p:cNvPicPr>
            <a:picLocks noChangeAspect="1"/>
          </p:cNvPicPr>
          <p:nvPr/>
        </p:nvPicPr>
        <p:blipFill>
          <a:blip r:embed="rId3"/>
          <a:stretch>
            <a:fillRect/>
          </a:stretch>
        </p:blipFill>
        <p:spPr>
          <a:xfrm>
            <a:off x="818321" y="1379074"/>
            <a:ext cx="7719392" cy="5478926"/>
          </a:xfrm>
          <a:prstGeom prst="rect">
            <a:avLst/>
          </a:prstGeom>
        </p:spPr>
      </p:pic>
      <p:sp>
        <p:nvSpPr>
          <p:cNvPr id="2" name="Title 1"/>
          <p:cNvSpPr>
            <a:spLocks noGrp="1"/>
          </p:cNvSpPr>
          <p:nvPr>
            <p:ph type="title"/>
          </p:nvPr>
        </p:nvSpPr>
        <p:spPr>
          <a:xfrm>
            <a:off x="563217" y="316098"/>
            <a:ext cx="8229600" cy="1143000"/>
          </a:xfrm>
        </p:spPr>
        <p:txBody>
          <a:bodyPr/>
          <a:lstStyle/>
          <a:p>
            <a:pPr>
              <a:defRPr/>
            </a:pPr>
            <a:r>
              <a:rPr lang="en-US" sz="2800" dirty="0"/>
              <a:t>AWWA Free Water Audit Software</a:t>
            </a:r>
            <a:br>
              <a:rPr lang="en-US" sz="2800" dirty="0"/>
            </a:br>
            <a:r>
              <a:rPr lang="en-US" sz="2800" dirty="0"/>
              <a:t>Version 6.0 released 2020</a:t>
            </a:r>
          </a:p>
        </p:txBody>
      </p:sp>
      <p:sp>
        <p:nvSpPr>
          <p:cNvPr id="39939" name="Slide Number Placeholder 4"/>
          <p:cNvSpPr>
            <a:spLocks noGrp="1"/>
          </p:cNvSpPr>
          <p:nvPr>
            <p:ph type="sldNum" sz="quarter" idx="12"/>
          </p:nvPr>
        </p:nvSpPr>
        <p:spPr>
          <a:xfrm>
            <a:off x="7010400" y="0"/>
            <a:ext cx="2133600" cy="476250"/>
          </a:xfrm>
          <a:noFill/>
        </p:spPr>
        <p:txBody>
          <a:bodyPr/>
          <a:lstStyle/>
          <a:p>
            <a:fld id="{F47D1C10-313C-46D5-99B7-56F968D404B9}" type="slidenum">
              <a:rPr lang="en-US" smtClean="0"/>
              <a:pPr/>
              <a:t>29</a:t>
            </a:fld>
            <a:endParaRPr lang="en-US" dirty="0"/>
          </a:p>
        </p:txBody>
      </p:sp>
    </p:spTree>
    <p:extLst>
      <p:ext uri="{BB962C8B-B14F-4D97-AF65-F5344CB8AC3E}">
        <p14:creationId xmlns:p14="http://schemas.microsoft.com/office/powerpoint/2010/main" val="65059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26988"/>
            <a:ext cx="8229600" cy="944562"/>
          </a:xfrm>
        </p:spPr>
        <p:txBody>
          <a:bodyPr/>
          <a:lstStyle/>
          <a:p>
            <a:pPr eaLnBrk="1" hangingPunct="1"/>
            <a:r>
              <a:rPr lang="en-US" altLang="en-US" sz="3200">
                <a:solidFill>
                  <a:srgbClr val="0033CC"/>
                </a:solidFill>
              </a:rPr>
              <a:t>Water Loss Control</a:t>
            </a:r>
          </a:p>
        </p:txBody>
      </p:sp>
      <p:sp>
        <p:nvSpPr>
          <p:cNvPr id="5123" name="Rectangle 5"/>
          <p:cNvSpPr>
            <a:spLocks noGrp="1" noChangeArrowheads="1"/>
          </p:cNvSpPr>
          <p:nvPr>
            <p:ph type="body" sz="half" idx="1"/>
          </p:nvPr>
        </p:nvSpPr>
        <p:spPr>
          <a:xfrm>
            <a:off x="533400" y="990600"/>
            <a:ext cx="7848600" cy="5562600"/>
          </a:xfrm>
        </p:spPr>
        <p:txBody>
          <a:bodyPr/>
          <a:lstStyle/>
          <a:p>
            <a:pPr eaLnBrk="1" hangingPunct="1">
              <a:lnSpc>
                <a:spcPct val="90000"/>
              </a:lnSpc>
              <a:buClr>
                <a:srgbClr val="0000FF"/>
              </a:buClr>
              <a:buFont typeface="Wingdings" pitchFamily="2" charset="2"/>
              <a:buChar char="S"/>
              <a:defRPr/>
            </a:pPr>
            <a:r>
              <a:rPr lang="en-US" sz="2800" dirty="0"/>
              <a:t> Monitoring water resources has been conducted for thousands of years.</a:t>
            </a:r>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r>
              <a:rPr lang="en-US" sz="1200" dirty="0"/>
              <a:t>                  </a:t>
            </a:r>
          </a:p>
          <a:p>
            <a:pPr marL="0" indent="0" eaLnBrk="1" hangingPunct="1">
              <a:lnSpc>
                <a:spcPct val="90000"/>
              </a:lnSpc>
              <a:buClr>
                <a:srgbClr val="0000FF"/>
              </a:buClr>
              <a:buFontTx/>
              <a:buNone/>
              <a:defRPr/>
            </a:pPr>
            <a:r>
              <a:rPr lang="en-US" sz="1200" dirty="0"/>
              <a:t>	</a:t>
            </a:r>
            <a:r>
              <a:rPr lang="en-US" sz="1800" dirty="0"/>
              <a:t>      Roman Adjutage</a:t>
            </a:r>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marL="0" indent="0" eaLnBrk="1" hangingPunct="1">
              <a:lnSpc>
                <a:spcPct val="90000"/>
              </a:lnSpc>
              <a:buClr>
                <a:srgbClr val="0000FF"/>
              </a:buClr>
              <a:buFontTx/>
              <a:buNone/>
              <a:defRPr/>
            </a:pPr>
            <a:endParaRPr lang="en-US" sz="1200" dirty="0"/>
          </a:p>
          <a:p>
            <a:pPr eaLnBrk="1" hangingPunct="1">
              <a:lnSpc>
                <a:spcPct val="90000"/>
              </a:lnSpc>
              <a:buClr>
                <a:srgbClr val="0000FF"/>
              </a:buClr>
              <a:buFont typeface="Wingdings" pitchFamily="2" charset="2"/>
              <a:buChar char="S"/>
              <a:defRPr/>
            </a:pPr>
            <a:r>
              <a:rPr lang="en-US" sz="2800" i="1" dirty="0">
                <a:solidFill>
                  <a:srgbClr val="0033CC"/>
                </a:solidFill>
              </a:rPr>
              <a:t> Julius Frontenus</a:t>
            </a:r>
            <a:r>
              <a:rPr lang="en-US" sz="2800" dirty="0"/>
              <a:t> was first Roman Water Commissioner and recognized importance of equitable water distribution (300 BC)</a:t>
            </a:r>
          </a:p>
          <a:p>
            <a:pPr eaLnBrk="1" hangingPunct="1">
              <a:lnSpc>
                <a:spcPct val="90000"/>
              </a:lnSpc>
              <a:buClr>
                <a:srgbClr val="0000FF"/>
              </a:buClr>
              <a:buFont typeface="Wingdings" pitchFamily="2" charset="2"/>
              <a:buChar char="S"/>
              <a:defRPr/>
            </a:pPr>
            <a:endParaRPr lang="en-US" sz="1200" dirty="0"/>
          </a:p>
          <a:p>
            <a:pPr eaLnBrk="1" hangingPunct="1">
              <a:lnSpc>
                <a:spcPct val="90000"/>
              </a:lnSpc>
              <a:buFontTx/>
              <a:buNone/>
              <a:defRPr/>
            </a:pPr>
            <a:r>
              <a:rPr lang="en-US" sz="2800" dirty="0"/>
              <a:t>   </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288" y="2209800"/>
            <a:ext cx="3024187"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95400" y="2971800"/>
            <a:ext cx="2362200" cy="76200"/>
          </a:xfrm>
          <a:prstGeom prst="rect">
            <a:avLst/>
          </a:prstGeom>
          <a:solidFill>
            <a:srgbClr val="FF9933"/>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295400" y="3810000"/>
            <a:ext cx="2362200" cy="76200"/>
          </a:xfrm>
          <a:prstGeom prst="rect">
            <a:avLst/>
          </a:prstGeom>
          <a:solidFill>
            <a:srgbClr val="FF9933"/>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2"/>
          <p:cNvSpPr/>
          <p:nvPr/>
        </p:nvSpPr>
        <p:spPr>
          <a:xfrm>
            <a:off x="1230313" y="2667000"/>
            <a:ext cx="76200" cy="1524000"/>
          </a:xfrm>
          <a:prstGeom prst="rect">
            <a:avLst/>
          </a:prstGeom>
          <a:solidFill>
            <a:srgbClr val="FF9933"/>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ight Arrow 6"/>
          <p:cNvSpPr/>
          <p:nvPr/>
        </p:nvSpPr>
        <p:spPr>
          <a:xfrm>
            <a:off x="2286000" y="3290888"/>
            <a:ext cx="1219200"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225" name="TextBox 7"/>
          <p:cNvSpPr txBox="1">
            <a:spLocks noChangeArrowheads="1"/>
          </p:cNvSpPr>
          <p:nvPr/>
        </p:nvSpPr>
        <p:spPr bwMode="auto">
          <a:xfrm>
            <a:off x="1676400" y="324485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Flow</a:t>
            </a:r>
          </a:p>
        </p:txBody>
      </p:sp>
    </p:spTree>
    <p:extLst>
      <p:ext uri="{BB962C8B-B14F-4D97-AF65-F5344CB8AC3E}">
        <p14:creationId xmlns:p14="http://schemas.microsoft.com/office/powerpoint/2010/main" val="4279426231"/>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76200"/>
            <a:ext cx="8534400" cy="1046163"/>
          </a:xfrm>
        </p:spPr>
        <p:txBody>
          <a:bodyPr>
            <a:normAutofit/>
          </a:bodyPr>
          <a:lstStyle/>
          <a:p>
            <a:r>
              <a:rPr lang="en-US" sz="2800" dirty="0">
                <a:solidFill>
                  <a:srgbClr val="0033CC"/>
                </a:solidFill>
                <a:effectLst/>
              </a:rPr>
              <a:t>How to Get the Free </a:t>
            </a:r>
            <a:br>
              <a:rPr lang="en-US" sz="2800" dirty="0">
                <a:solidFill>
                  <a:srgbClr val="0033CC"/>
                </a:solidFill>
                <a:effectLst/>
              </a:rPr>
            </a:br>
            <a:r>
              <a:rPr lang="en-US" sz="2800" dirty="0">
                <a:solidFill>
                  <a:srgbClr val="0033CC"/>
                </a:solidFill>
                <a:effectLst/>
              </a:rPr>
              <a:t>AWWA Water Audit Software</a:t>
            </a:r>
          </a:p>
        </p:txBody>
      </p:sp>
      <p:sp>
        <p:nvSpPr>
          <p:cNvPr id="49155" name="Rectangle 3"/>
          <p:cNvSpPr>
            <a:spLocks noGrp="1" noChangeArrowheads="1"/>
          </p:cNvSpPr>
          <p:nvPr>
            <p:ph type="body" idx="1"/>
          </p:nvPr>
        </p:nvSpPr>
        <p:spPr>
          <a:xfrm>
            <a:off x="609600" y="1752600"/>
            <a:ext cx="8534400" cy="3709988"/>
          </a:xfrm>
        </p:spPr>
        <p:txBody>
          <a:bodyPr>
            <a:normAutofit/>
          </a:bodyPr>
          <a:lstStyle/>
          <a:p>
            <a:pPr>
              <a:spcAft>
                <a:spcPts val="600"/>
              </a:spcAft>
              <a:buClr>
                <a:srgbClr val="0000FF"/>
              </a:buClr>
              <a:buFont typeface="Wingdings" panose="05000000000000000000" pitchFamily="2" charset="2"/>
              <a:buChar char="S"/>
            </a:pPr>
            <a:r>
              <a:rPr lang="en-US" sz="2400" dirty="0"/>
              <a:t>Go to </a:t>
            </a:r>
            <a:r>
              <a:rPr lang="en-US" sz="2400" u="sng" dirty="0"/>
              <a:t>awwa.org</a:t>
            </a:r>
          </a:p>
          <a:p>
            <a:pPr>
              <a:spcAft>
                <a:spcPts val="600"/>
              </a:spcAft>
              <a:buClr>
                <a:srgbClr val="0000FF"/>
              </a:buClr>
              <a:buFont typeface="Wingdings" panose="05000000000000000000" pitchFamily="2" charset="2"/>
              <a:buChar char="S"/>
            </a:pPr>
            <a:r>
              <a:rPr lang="en-US" sz="2400" dirty="0"/>
              <a:t>Select </a:t>
            </a:r>
            <a:r>
              <a:rPr lang="en-US" sz="2400" u="sng" dirty="0"/>
              <a:t>Water Loss Control </a:t>
            </a:r>
            <a:r>
              <a:rPr lang="en-US" sz="2400" dirty="0" smtClean="0"/>
              <a:t>from </a:t>
            </a:r>
            <a:r>
              <a:rPr lang="en-US" sz="2400" dirty="0"/>
              <a:t>the </a:t>
            </a:r>
            <a:r>
              <a:rPr lang="en-US" sz="2400" u="sng" dirty="0"/>
              <a:t>Resource and Tools</a:t>
            </a:r>
            <a:r>
              <a:rPr lang="en-US" sz="2400" dirty="0"/>
              <a:t> menu </a:t>
            </a:r>
          </a:p>
          <a:p>
            <a:pPr>
              <a:spcAft>
                <a:spcPts val="600"/>
              </a:spcAft>
              <a:buClr>
                <a:srgbClr val="0000FF"/>
              </a:buClr>
              <a:buFont typeface="Wingdings" panose="05000000000000000000" pitchFamily="2" charset="2"/>
              <a:buChar char="S"/>
            </a:pPr>
            <a:r>
              <a:rPr lang="en-US" sz="2400" dirty="0"/>
              <a:t>Scroll down </a:t>
            </a:r>
            <a:r>
              <a:rPr lang="en-US" sz="2400" dirty="0" smtClean="0"/>
              <a:t>to the Tools for Water Audit Analysis and </a:t>
            </a:r>
            <a:r>
              <a:rPr lang="en-US" sz="2400" dirty="0"/>
              <a:t>select </a:t>
            </a:r>
            <a:r>
              <a:rPr lang="en-US" sz="2400" u="sng" dirty="0"/>
              <a:t>AWWA </a:t>
            </a:r>
            <a:r>
              <a:rPr lang="en-US" sz="2400" u="sng" dirty="0" smtClean="0"/>
              <a:t>Free Water Audit Software (v6.0 2020)</a:t>
            </a:r>
          </a:p>
          <a:p>
            <a:pPr>
              <a:spcAft>
                <a:spcPts val="600"/>
              </a:spcAft>
              <a:buClr>
                <a:srgbClr val="0000FF"/>
              </a:buClr>
              <a:buFont typeface="Wingdings" panose="05000000000000000000" pitchFamily="2" charset="2"/>
              <a:buChar char="S"/>
            </a:pPr>
            <a:r>
              <a:rPr lang="en-US" sz="2400" u="sng" dirty="0" smtClean="0"/>
              <a:t>Fill out online form (name, address, etc.) to download the FWAS v6 </a:t>
            </a:r>
            <a:endParaRPr lang="en-US" sz="2400" u="sng" dirty="0"/>
          </a:p>
          <a:p>
            <a:pPr>
              <a:spcAft>
                <a:spcPts val="600"/>
              </a:spcAft>
              <a:buClr>
                <a:schemeClr val="accent1">
                  <a:lumMod val="50000"/>
                </a:schemeClr>
              </a:buClr>
              <a:buFont typeface="Wingdings" panose="05000000000000000000" pitchFamily="2" charset="2"/>
              <a:buChar char="S"/>
            </a:pPr>
            <a:endParaRPr lang="en-US" sz="2400" dirty="0" smtClean="0"/>
          </a:p>
        </p:txBody>
      </p:sp>
    </p:spTree>
    <p:extLst>
      <p:ext uri="{BB962C8B-B14F-4D97-AF65-F5344CB8AC3E}">
        <p14:creationId xmlns:p14="http://schemas.microsoft.com/office/powerpoint/2010/main" val="4035454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2800" dirty="0">
                <a:solidFill>
                  <a:srgbClr val="0033CC"/>
                </a:solidFill>
              </a:rPr>
              <a:t>Water Audit Process: A Top Down Approach</a:t>
            </a:r>
          </a:p>
        </p:txBody>
      </p:sp>
      <p:sp>
        <p:nvSpPr>
          <p:cNvPr id="3075" name="Rectangle 3"/>
          <p:cNvSpPr>
            <a:spLocks noGrp="1" noChangeArrowheads="1"/>
          </p:cNvSpPr>
          <p:nvPr>
            <p:ph type="body" idx="1"/>
          </p:nvPr>
        </p:nvSpPr>
        <p:spPr>
          <a:xfrm>
            <a:off x="533400" y="2133600"/>
            <a:ext cx="8032750" cy="2832100"/>
          </a:xfrm>
        </p:spPr>
        <p:txBody>
          <a:bodyPr/>
          <a:lstStyle/>
          <a:p>
            <a:pPr>
              <a:defRPr/>
            </a:pPr>
            <a:r>
              <a:rPr lang="en-US" sz="2400" u="sng" dirty="0">
                <a:effectLst>
                  <a:outerShdw blurRad="38100" dist="38100" dir="2700000" algn="tl">
                    <a:srgbClr val="000000">
                      <a:alpha val="43137"/>
                    </a:srgbClr>
                  </a:outerShdw>
                </a:effectLst>
              </a:rPr>
              <a:t>Advantage</a:t>
            </a:r>
            <a:r>
              <a:rPr lang="en-US" sz="2400" dirty="0"/>
              <a:t>: quickly pulls together data and information that is readily available.</a:t>
            </a:r>
          </a:p>
          <a:p>
            <a:pPr>
              <a:defRPr/>
            </a:pPr>
            <a:endParaRPr lang="en-US" sz="2400" dirty="0"/>
          </a:p>
          <a:p>
            <a:pPr>
              <a:defRPr/>
            </a:pPr>
            <a:r>
              <a:rPr lang="en-US" sz="2400" u="sng" dirty="0">
                <a:effectLst>
                  <a:outerShdw blurRad="38100" dist="38100" dir="2700000" algn="tl">
                    <a:srgbClr val="000000">
                      <a:alpha val="43137"/>
                    </a:srgbClr>
                  </a:outerShdw>
                </a:effectLst>
              </a:rPr>
              <a:t>Disadvantage</a:t>
            </a:r>
            <a:r>
              <a:rPr lang="en-US" sz="2400" dirty="0"/>
              <a:t>: for most water utilities, </a:t>
            </a:r>
            <a:r>
              <a:rPr lang="en-US" sz="2400" dirty="0">
                <a:solidFill>
                  <a:srgbClr val="C00000"/>
                </a:solidFill>
              </a:rPr>
              <a:t>incomplete or inaccurate data</a:t>
            </a:r>
            <a:r>
              <a:rPr lang="en-US" sz="2400" dirty="0"/>
              <a:t> </a:t>
            </a:r>
            <a:r>
              <a:rPr lang="en-US" sz="2400" i="1" dirty="0">
                <a:solidFill>
                  <a:srgbClr val="0000FF"/>
                </a:solidFill>
                <a:effectLst>
                  <a:outerShdw blurRad="38100" dist="38100" dir="2700000" algn="tl">
                    <a:srgbClr val="000000">
                      <a:alpha val="43137"/>
                    </a:srgbClr>
                  </a:outerShdw>
                </a:effectLst>
              </a:rPr>
              <a:t>limits</a:t>
            </a:r>
            <a:r>
              <a:rPr lang="en-US" sz="2400" dirty="0"/>
              <a:t> </a:t>
            </a:r>
            <a:r>
              <a:rPr lang="en-US" sz="2400" i="1" dirty="0">
                <a:solidFill>
                  <a:srgbClr val="0000FF"/>
                </a:solidFill>
                <a:effectLst>
                  <a:outerShdw blurRad="38100" dist="38100" dir="2700000" algn="tl">
                    <a:srgbClr val="000000">
                      <a:alpha val="43137"/>
                    </a:srgbClr>
                  </a:outerShdw>
                </a:effectLst>
              </a:rPr>
              <a:t>the validity </a:t>
            </a:r>
            <a:r>
              <a:rPr lang="en-US" sz="2400" dirty="0"/>
              <a:t>of the top-down water audit.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87017" y="53008"/>
            <a:ext cx="8026400" cy="1081433"/>
          </a:xfrm>
        </p:spPr>
        <p:txBody>
          <a:bodyPr/>
          <a:lstStyle/>
          <a:p>
            <a:r>
              <a:rPr lang="en-US" sz="2800" dirty="0">
                <a:solidFill>
                  <a:srgbClr val="0033CC"/>
                </a:solidFill>
                <a:effectLst/>
              </a:rPr>
              <a:t>AWWA tools for Non-revenue Water Management</a:t>
            </a:r>
          </a:p>
        </p:txBody>
      </p:sp>
      <p:sp>
        <p:nvSpPr>
          <p:cNvPr id="44035" name="Rectangle 3"/>
          <p:cNvSpPr>
            <a:spLocks noGrp="1" noChangeArrowheads="1"/>
          </p:cNvSpPr>
          <p:nvPr>
            <p:ph type="body" idx="1"/>
          </p:nvPr>
        </p:nvSpPr>
        <p:spPr>
          <a:xfrm>
            <a:off x="201003" y="2472202"/>
            <a:ext cx="7474227" cy="4008783"/>
          </a:xfrm>
        </p:spPr>
        <p:txBody>
          <a:bodyPr/>
          <a:lstStyle/>
          <a:p>
            <a:pPr>
              <a:spcBef>
                <a:spcPts val="600"/>
              </a:spcBef>
            </a:pPr>
            <a:r>
              <a:rPr lang="en-US" sz="2400" dirty="0"/>
              <a:t>AWWA Manual M36, 4th edition (2016)</a:t>
            </a:r>
          </a:p>
          <a:p>
            <a:pPr lvl="1">
              <a:spcBef>
                <a:spcPts val="600"/>
              </a:spcBef>
            </a:pPr>
            <a:r>
              <a:rPr lang="en-US" sz="2400" dirty="0"/>
              <a:t>5</a:t>
            </a:r>
            <a:r>
              <a:rPr lang="en-US" sz="2400" baseline="30000" dirty="0"/>
              <a:t>th</a:t>
            </a:r>
            <a:r>
              <a:rPr lang="en-US" sz="2400" dirty="0"/>
              <a:t> edition </a:t>
            </a:r>
            <a:r>
              <a:rPr lang="en-US" sz="2400" dirty="0" smtClean="0"/>
              <a:t>currently being prepared, </a:t>
            </a:r>
          </a:p>
          <a:p>
            <a:pPr lvl="1">
              <a:spcBef>
                <a:spcPts val="600"/>
              </a:spcBef>
            </a:pPr>
            <a:r>
              <a:rPr lang="en-US" sz="2400" dirty="0" smtClean="0"/>
              <a:t>Free </a:t>
            </a:r>
            <a:r>
              <a:rPr lang="en-US" sz="2400" dirty="0"/>
              <a:t>software available on </a:t>
            </a:r>
            <a:r>
              <a:rPr lang="en-US" sz="2400" dirty="0" smtClean="0"/>
              <a:t>AWWA </a:t>
            </a:r>
            <a:r>
              <a:rPr lang="en-US" sz="2400" dirty="0"/>
              <a:t>website:</a:t>
            </a:r>
          </a:p>
          <a:p>
            <a:pPr marL="0" indent="0" algn="ctr">
              <a:spcBef>
                <a:spcPts val="600"/>
              </a:spcBef>
              <a:buNone/>
            </a:pPr>
            <a:r>
              <a:rPr lang="en-US" sz="2400" dirty="0"/>
              <a:t>https://www.awwa.org/Resources-Tools/Resource-Topics/Water-Loss-Control</a:t>
            </a:r>
          </a:p>
          <a:p>
            <a:pPr marL="0" indent="0">
              <a:spcBef>
                <a:spcPts val="600"/>
              </a:spcBef>
              <a:buNone/>
            </a:pPr>
            <a:endParaRPr lang="en-US" sz="2400" dirty="0"/>
          </a:p>
          <a:p>
            <a:pPr>
              <a:spcBef>
                <a:spcPts val="600"/>
              </a:spcBef>
              <a:spcAft>
                <a:spcPts val="900"/>
              </a:spcAft>
            </a:pPr>
            <a:r>
              <a:rPr lang="en-US" sz="2400" dirty="0"/>
              <a:t>The AWWA Water Loss Control Committee (WLCC) develops and updates supporting software and research efforts</a:t>
            </a:r>
          </a:p>
        </p:txBody>
      </p:sp>
      <p:sp>
        <p:nvSpPr>
          <p:cNvPr id="40965" name="Slide Number Placeholder 4"/>
          <p:cNvSpPr>
            <a:spLocks noGrp="1"/>
          </p:cNvSpPr>
          <p:nvPr>
            <p:ph type="sldNum" sz="quarter" idx="12"/>
          </p:nvPr>
        </p:nvSpPr>
        <p:spPr>
          <a:xfrm>
            <a:off x="7010400" y="0"/>
            <a:ext cx="2133600" cy="476250"/>
          </a:xfrm>
          <a:noFill/>
        </p:spPr>
        <p:txBody>
          <a:bodyPr/>
          <a:lstStyle/>
          <a:p>
            <a:fld id="{68535997-1F4B-4FEF-9A85-F43067139DD6}" type="slidenum">
              <a:rPr lang="en-US" smtClean="0"/>
              <a:pPr/>
              <a:t>32</a:t>
            </a:fld>
            <a:endParaRPr lang="en-US" dirty="0"/>
          </a:p>
        </p:txBody>
      </p:sp>
      <p:sp>
        <p:nvSpPr>
          <p:cNvPr id="6" name="Text Box 5"/>
          <p:cNvSpPr txBox="1">
            <a:spLocks noChangeArrowheads="1"/>
          </p:cNvSpPr>
          <p:nvPr/>
        </p:nvSpPr>
        <p:spPr bwMode="auto">
          <a:xfrm>
            <a:off x="7162800" y="3129400"/>
            <a:ext cx="1303157" cy="230832"/>
          </a:xfrm>
          <a:prstGeom prst="rect">
            <a:avLst/>
          </a:prstGeom>
          <a:noFill/>
          <a:ln w="9525">
            <a:noFill/>
            <a:miter lim="800000"/>
            <a:headEnd/>
            <a:tailEnd/>
          </a:ln>
        </p:spPr>
        <p:txBody>
          <a:bodyPr wrap="square">
            <a:spAutoFit/>
          </a:bodyPr>
          <a:lstStyle/>
          <a:p>
            <a:pPr>
              <a:spcBef>
                <a:spcPct val="50000"/>
              </a:spcBef>
            </a:pPr>
            <a:r>
              <a:rPr lang="en-US" sz="900" i="1" dirty="0"/>
              <a:t>AWWA M36 manual</a:t>
            </a:r>
          </a:p>
        </p:txBody>
      </p:sp>
      <p:pic>
        <p:nvPicPr>
          <p:cNvPr id="3" name="Picture 2">
            <a:extLst>
              <a:ext uri="{FF2B5EF4-FFF2-40B4-BE49-F238E27FC236}">
                <a16:creationId xmlns:a16="http://schemas.microsoft.com/office/drawing/2014/main" xmlns="" id="{CDFB2418-AB6D-4F07-8528-9D8142F21ACA}"/>
              </a:ext>
            </a:extLst>
          </p:cNvPr>
          <p:cNvPicPr>
            <a:picLocks noChangeAspect="1"/>
          </p:cNvPicPr>
          <p:nvPr/>
        </p:nvPicPr>
        <p:blipFill>
          <a:blip r:embed="rId3"/>
          <a:stretch>
            <a:fillRect/>
          </a:stretch>
        </p:blipFill>
        <p:spPr>
          <a:xfrm>
            <a:off x="6754204" y="743226"/>
            <a:ext cx="1842052" cy="2350030"/>
          </a:xfrm>
          <a:prstGeom prst="rect">
            <a:avLst/>
          </a:prstGeom>
        </p:spPr>
      </p:pic>
    </p:spTree>
    <p:extLst>
      <p:ext uri="{BB962C8B-B14F-4D97-AF65-F5344CB8AC3E}">
        <p14:creationId xmlns:p14="http://schemas.microsoft.com/office/powerpoint/2010/main" val="3623826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garbage in garbage out"/>
          <p:cNvPicPr>
            <a:picLocks noChangeAspect="1" noChangeArrowheads="1" noCrop="1"/>
          </p:cNvPicPr>
          <p:nvPr/>
        </p:nvPicPr>
        <p:blipFill>
          <a:blip r:embed="rId3" cstate="print"/>
          <a:srcRect/>
          <a:stretch>
            <a:fillRect/>
          </a:stretch>
        </p:blipFill>
        <p:spPr bwMode="auto">
          <a:xfrm>
            <a:off x="6022975" y="0"/>
            <a:ext cx="3357563" cy="2590800"/>
          </a:xfrm>
          <a:prstGeom prst="rect">
            <a:avLst/>
          </a:prstGeom>
          <a:noFill/>
          <a:ln w="9525">
            <a:noFill/>
            <a:miter lim="800000"/>
            <a:headEnd/>
            <a:tailEnd/>
          </a:ln>
        </p:spPr>
      </p:pic>
      <p:sp>
        <p:nvSpPr>
          <p:cNvPr id="44035" name="Rectangle 2"/>
          <p:cNvSpPr>
            <a:spLocks noGrp="1" noChangeArrowheads="1"/>
          </p:cNvSpPr>
          <p:nvPr>
            <p:ph type="title"/>
          </p:nvPr>
        </p:nvSpPr>
        <p:spPr>
          <a:xfrm>
            <a:off x="0" y="207169"/>
            <a:ext cx="6294783" cy="715963"/>
          </a:xfrm>
        </p:spPr>
        <p:txBody>
          <a:bodyPr/>
          <a:lstStyle/>
          <a:p>
            <a:r>
              <a:rPr lang="en-US" sz="2800" dirty="0">
                <a:solidFill>
                  <a:srgbClr val="0033CC"/>
                </a:solidFill>
                <a:effectLst/>
              </a:rPr>
              <a:t>The water audit is fed by </a:t>
            </a:r>
            <a:r>
              <a:rPr lang="en-US" sz="2800" dirty="0" smtClean="0">
                <a:solidFill>
                  <a:srgbClr val="0033CC"/>
                </a:solidFill>
                <a:effectLst/>
              </a:rPr>
              <a:t>data</a:t>
            </a:r>
            <a:r>
              <a:rPr lang="en-US" sz="2800" dirty="0">
                <a:solidFill>
                  <a:srgbClr val="0033CC"/>
                </a:solidFill>
                <a:effectLst/>
              </a:rPr>
              <a:t/>
            </a:r>
            <a:br>
              <a:rPr lang="en-US" sz="2800" dirty="0">
                <a:solidFill>
                  <a:srgbClr val="0033CC"/>
                </a:solidFill>
                <a:effectLst/>
              </a:rPr>
            </a:br>
            <a:endParaRPr lang="en-US" sz="2800" i="1" dirty="0">
              <a:solidFill>
                <a:srgbClr val="0033CC"/>
              </a:solidFill>
              <a:effectLst/>
            </a:endParaRPr>
          </a:p>
        </p:txBody>
      </p:sp>
      <p:sp>
        <p:nvSpPr>
          <p:cNvPr id="44036" name="Rectangle 3"/>
          <p:cNvSpPr>
            <a:spLocks noGrp="1" noChangeArrowheads="1"/>
          </p:cNvSpPr>
          <p:nvPr>
            <p:ph type="body" idx="1"/>
          </p:nvPr>
        </p:nvSpPr>
        <p:spPr>
          <a:xfrm>
            <a:off x="685800" y="2383631"/>
            <a:ext cx="8016875" cy="4412560"/>
          </a:xfrm>
        </p:spPr>
        <p:txBody>
          <a:bodyPr/>
          <a:lstStyle/>
          <a:p>
            <a:r>
              <a:rPr lang="en-US" sz="2800" b="1" dirty="0"/>
              <a:t>How much water do you send out?</a:t>
            </a:r>
          </a:p>
          <a:p>
            <a:pPr lvl="1"/>
            <a:r>
              <a:rPr lang="en-US" sz="2400" dirty="0"/>
              <a:t>Water produced and sent into system</a:t>
            </a:r>
          </a:p>
          <a:p>
            <a:pPr lvl="1"/>
            <a:r>
              <a:rPr lang="en-US" sz="2400" dirty="0"/>
              <a:t>Purchased (imported) water</a:t>
            </a:r>
          </a:p>
          <a:p>
            <a:r>
              <a:rPr lang="en-US" sz="2800" b="1" dirty="0"/>
              <a:t>How much water reaches customers?</a:t>
            </a:r>
          </a:p>
          <a:p>
            <a:pPr lvl="1"/>
            <a:r>
              <a:rPr lang="en-US" sz="2400" dirty="0"/>
              <a:t>Metered and unmetered</a:t>
            </a:r>
          </a:p>
          <a:p>
            <a:pPr lvl="1"/>
            <a:r>
              <a:rPr lang="en-US" sz="2400" dirty="0"/>
              <a:t>Billed and unbilled</a:t>
            </a:r>
          </a:p>
          <a:p>
            <a:r>
              <a:rPr lang="en-US" sz="2800" b="1" dirty="0"/>
              <a:t>How much water is used but not billed? </a:t>
            </a:r>
          </a:p>
          <a:p>
            <a:pPr lvl="1"/>
            <a:r>
              <a:rPr lang="en-US" sz="2400" dirty="0"/>
              <a:t>Flushing</a:t>
            </a:r>
          </a:p>
          <a:p>
            <a:pPr lvl="1"/>
            <a:r>
              <a:rPr lang="en-US" sz="2400" dirty="0"/>
              <a:t>Municipal uses (firefighting, street cleaning, etc.)</a:t>
            </a:r>
          </a:p>
        </p:txBody>
      </p:sp>
      <p:sp>
        <p:nvSpPr>
          <p:cNvPr id="4" name="TextBox 3"/>
          <p:cNvSpPr txBox="1">
            <a:spLocks noChangeArrowheads="1"/>
          </p:cNvSpPr>
          <p:nvPr/>
        </p:nvSpPr>
        <p:spPr bwMode="auto">
          <a:xfrm>
            <a:off x="861392" y="756791"/>
            <a:ext cx="5791200" cy="1077218"/>
          </a:xfrm>
          <a:prstGeom prst="rect">
            <a:avLst/>
          </a:prstGeom>
          <a:noFill/>
          <a:ln w="9525">
            <a:noFill/>
            <a:miter lim="800000"/>
            <a:headEnd/>
            <a:tailEnd/>
          </a:ln>
        </p:spPr>
        <p:txBody>
          <a:bodyPr>
            <a:spAutoFit/>
          </a:bodyPr>
          <a:lstStyle/>
          <a:p>
            <a:r>
              <a:rPr lang="en-US" i="1" dirty="0"/>
              <a:t>reliable results come from trustworthy data </a:t>
            </a:r>
            <a:endParaRPr lang="en-US" dirty="0"/>
          </a:p>
        </p:txBody>
      </p:sp>
      <p:sp>
        <p:nvSpPr>
          <p:cNvPr id="44038" name="Slide Number Placeholder 4"/>
          <p:cNvSpPr>
            <a:spLocks noGrp="1"/>
          </p:cNvSpPr>
          <p:nvPr>
            <p:ph type="sldNum" sz="quarter" idx="12"/>
          </p:nvPr>
        </p:nvSpPr>
        <p:spPr>
          <a:xfrm>
            <a:off x="7010400" y="0"/>
            <a:ext cx="2133600" cy="476250"/>
          </a:xfrm>
          <a:noFill/>
        </p:spPr>
        <p:txBody>
          <a:bodyPr/>
          <a:lstStyle/>
          <a:p>
            <a:fld id="{D7396348-6B71-4997-A1DE-6357AEB580D9}" type="slidenum">
              <a:rPr lang="en-US" smtClean="0"/>
              <a:pPr/>
              <a:t>33</a:t>
            </a:fld>
            <a:endParaRPr lang="en-US" dirty="0"/>
          </a:p>
        </p:txBody>
      </p:sp>
    </p:spTree>
    <p:extLst>
      <p:ext uri="{BB962C8B-B14F-4D97-AF65-F5344CB8AC3E}">
        <p14:creationId xmlns:p14="http://schemas.microsoft.com/office/powerpoint/2010/main" val="2090734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6">
                                            <p:txEl>
                                              <p:pRg st="0" end="0"/>
                                            </p:txEl>
                                          </p:spTgt>
                                        </p:tgtEl>
                                        <p:attrNameLst>
                                          <p:attrName>style.visibility</p:attrName>
                                        </p:attrNameLst>
                                      </p:cBhvr>
                                      <p:to>
                                        <p:strVal val="visible"/>
                                      </p:to>
                                    </p:set>
                                    <p:anim calcmode="lin" valueType="num">
                                      <p:cBhvr additive="base">
                                        <p:cTn id="13" dur="500" fill="hold"/>
                                        <p:tgtEl>
                                          <p:spTgt spid="4403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4036">
                                            <p:txEl>
                                              <p:pRg st="1" end="1"/>
                                            </p:txEl>
                                          </p:spTgt>
                                        </p:tgtEl>
                                        <p:attrNameLst>
                                          <p:attrName>style.visibility</p:attrName>
                                        </p:attrNameLst>
                                      </p:cBhvr>
                                      <p:to>
                                        <p:strVal val="visible"/>
                                      </p:to>
                                    </p:set>
                                    <p:anim calcmode="lin" valueType="num">
                                      <p:cBhvr additive="base">
                                        <p:cTn id="17" dur="500" fill="hold"/>
                                        <p:tgtEl>
                                          <p:spTgt spid="4403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4036">
                                            <p:txEl>
                                              <p:pRg st="2" end="2"/>
                                            </p:txEl>
                                          </p:spTgt>
                                        </p:tgtEl>
                                        <p:attrNameLst>
                                          <p:attrName>style.visibility</p:attrName>
                                        </p:attrNameLst>
                                      </p:cBhvr>
                                      <p:to>
                                        <p:strVal val="visible"/>
                                      </p:to>
                                    </p:set>
                                    <p:anim calcmode="lin" valueType="num">
                                      <p:cBhvr additive="base">
                                        <p:cTn id="21" dur="500" fill="hold"/>
                                        <p:tgtEl>
                                          <p:spTgt spid="4403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40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4036">
                                            <p:txEl>
                                              <p:pRg st="3" end="3"/>
                                            </p:txEl>
                                          </p:spTgt>
                                        </p:tgtEl>
                                        <p:attrNameLst>
                                          <p:attrName>style.visibility</p:attrName>
                                        </p:attrNameLst>
                                      </p:cBhvr>
                                      <p:to>
                                        <p:strVal val="visible"/>
                                      </p:to>
                                    </p:set>
                                    <p:anim calcmode="lin" valueType="num">
                                      <p:cBhvr additive="base">
                                        <p:cTn id="27" dur="500" fill="hold"/>
                                        <p:tgtEl>
                                          <p:spTgt spid="4403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403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036">
                                            <p:txEl>
                                              <p:pRg st="4" end="4"/>
                                            </p:txEl>
                                          </p:spTgt>
                                        </p:tgtEl>
                                        <p:attrNameLst>
                                          <p:attrName>style.visibility</p:attrName>
                                        </p:attrNameLst>
                                      </p:cBhvr>
                                      <p:to>
                                        <p:strVal val="visible"/>
                                      </p:to>
                                    </p:set>
                                    <p:anim calcmode="lin" valueType="num">
                                      <p:cBhvr additive="base">
                                        <p:cTn id="31" dur="500" fill="hold"/>
                                        <p:tgtEl>
                                          <p:spTgt spid="4403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036">
                                            <p:txEl>
                                              <p:pRg st="5" end="5"/>
                                            </p:txEl>
                                          </p:spTgt>
                                        </p:tgtEl>
                                        <p:attrNameLst>
                                          <p:attrName>style.visibility</p:attrName>
                                        </p:attrNameLst>
                                      </p:cBhvr>
                                      <p:to>
                                        <p:strVal val="visible"/>
                                      </p:to>
                                    </p:set>
                                    <p:anim calcmode="lin" valueType="num">
                                      <p:cBhvr additive="base">
                                        <p:cTn id="35" dur="500" fill="hold"/>
                                        <p:tgtEl>
                                          <p:spTgt spid="4403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40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4036">
                                            <p:txEl>
                                              <p:pRg st="6" end="6"/>
                                            </p:txEl>
                                          </p:spTgt>
                                        </p:tgtEl>
                                        <p:attrNameLst>
                                          <p:attrName>style.visibility</p:attrName>
                                        </p:attrNameLst>
                                      </p:cBhvr>
                                      <p:to>
                                        <p:strVal val="visible"/>
                                      </p:to>
                                    </p:set>
                                    <p:anim calcmode="lin" valueType="num">
                                      <p:cBhvr additive="base">
                                        <p:cTn id="41" dur="500" fill="hold"/>
                                        <p:tgtEl>
                                          <p:spTgt spid="44036">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4036">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4036">
                                            <p:txEl>
                                              <p:pRg st="7" end="7"/>
                                            </p:txEl>
                                          </p:spTgt>
                                        </p:tgtEl>
                                        <p:attrNameLst>
                                          <p:attrName>style.visibility</p:attrName>
                                        </p:attrNameLst>
                                      </p:cBhvr>
                                      <p:to>
                                        <p:strVal val="visible"/>
                                      </p:to>
                                    </p:set>
                                    <p:anim calcmode="lin" valueType="num">
                                      <p:cBhvr additive="base">
                                        <p:cTn id="45" dur="500" fill="hold"/>
                                        <p:tgtEl>
                                          <p:spTgt spid="4403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4036">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4036">
                                            <p:txEl>
                                              <p:pRg st="8" end="8"/>
                                            </p:txEl>
                                          </p:spTgt>
                                        </p:tgtEl>
                                        <p:attrNameLst>
                                          <p:attrName>style.visibility</p:attrName>
                                        </p:attrNameLst>
                                      </p:cBhvr>
                                      <p:to>
                                        <p:strVal val="visible"/>
                                      </p:to>
                                    </p:set>
                                    <p:anim calcmode="lin" valueType="num">
                                      <p:cBhvr additive="base">
                                        <p:cTn id="49" dur="500" fill="hold"/>
                                        <p:tgtEl>
                                          <p:spTgt spid="4403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403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73075" y="304800"/>
            <a:ext cx="8229600" cy="1143000"/>
          </a:xfrm>
        </p:spPr>
        <p:txBody>
          <a:bodyPr/>
          <a:lstStyle/>
          <a:p>
            <a:r>
              <a:rPr lang="en-US" altLang="en-US" sz="2800" dirty="0">
                <a:solidFill>
                  <a:srgbClr val="0033CC"/>
                </a:solidFill>
              </a:rPr>
              <a:t>Completing the Water Audit</a:t>
            </a:r>
          </a:p>
        </p:txBody>
      </p:sp>
      <p:sp>
        <p:nvSpPr>
          <p:cNvPr id="27651" name="Rectangle 3"/>
          <p:cNvSpPr>
            <a:spLocks noGrp="1" noChangeArrowheads="1"/>
          </p:cNvSpPr>
          <p:nvPr>
            <p:ph type="body" idx="1"/>
          </p:nvPr>
        </p:nvSpPr>
        <p:spPr>
          <a:xfrm>
            <a:off x="838200" y="1600200"/>
            <a:ext cx="8229600" cy="4114800"/>
          </a:xfrm>
        </p:spPr>
        <p:txBody>
          <a:bodyPr/>
          <a:lstStyle/>
          <a:p>
            <a:pPr marL="0" indent="0">
              <a:lnSpc>
                <a:spcPct val="90000"/>
              </a:lnSpc>
              <a:buNone/>
              <a:defRPr/>
            </a:pPr>
            <a:r>
              <a:rPr lang="en-US" altLang="en-US" sz="2400" dirty="0"/>
              <a:t>Decide </a:t>
            </a:r>
            <a:r>
              <a:rPr lang="en-US" altLang="en-US" sz="2400" i="1" u="sng" dirty="0"/>
              <a:t>who</a:t>
            </a:r>
            <a:r>
              <a:rPr lang="en-US" altLang="en-US" sz="2400" dirty="0"/>
              <a:t> will be in charge of the Audit for the Utility.</a:t>
            </a:r>
          </a:p>
          <a:p>
            <a:pPr marL="0" indent="0">
              <a:lnSpc>
                <a:spcPct val="90000"/>
              </a:lnSpc>
              <a:buNone/>
              <a:defRPr/>
            </a:pPr>
            <a:r>
              <a:rPr lang="en-US" altLang="en-US" sz="2400" dirty="0"/>
              <a:t>Form a Committee. Input needed from: </a:t>
            </a:r>
          </a:p>
          <a:p>
            <a:pPr marL="0" indent="0">
              <a:lnSpc>
                <a:spcPct val="90000"/>
              </a:lnSpc>
              <a:buNone/>
              <a:defRPr/>
            </a:pPr>
            <a:r>
              <a:rPr lang="en-US" altLang="en-US" sz="1200" dirty="0"/>
              <a:t> </a:t>
            </a:r>
          </a:p>
          <a:p>
            <a:pPr>
              <a:lnSpc>
                <a:spcPct val="90000"/>
              </a:lnSpc>
              <a:buClr>
                <a:srgbClr val="0000FF"/>
              </a:buClr>
              <a:buSzPct val="80000"/>
              <a:buFont typeface="Wingdings" panose="05000000000000000000" pitchFamily="2" charset="2"/>
              <a:buChar char="S"/>
              <a:defRPr/>
            </a:pPr>
            <a:r>
              <a:rPr lang="en-US" altLang="en-US" sz="2400" dirty="0"/>
              <a:t>Water Production </a:t>
            </a:r>
          </a:p>
          <a:p>
            <a:pPr>
              <a:lnSpc>
                <a:spcPct val="90000"/>
              </a:lnSpc>
              <a:buClr>
                <a:srgbClr val="0000FF"/>
              </a:buClr>
              <a:buSzPct val="80000"/>
              <a:buFont typeface="Wingdings" panose="05000000000000000000" pitchFamily="2" charset="2"/>
              <a:buChar char="S"/>
              <a:defRPr/>
            </a:pPr>
            <a:r>
              <a:rPr lang="en-US" altLang="en-US" sz="2400" dirty="0"/>
              <a:t>Billing</a:t>
            </a:r>
          </a:p>
          <a:p>
            <a:pPr>
              <a:lnSpc>
                <a:spcPct val="90000"/>
              </a:lnSpc>
              <a:buClr>
                <a:srgbClr val="0000FF"/>
              </a:buClr>
              <a:buSzPct val="80000"/>
              <a:buFont typeface="Wingdings" panose="05000000000000000000" pitchFamily="2" charset="2"/>
              <a:buChar char="S"/>
              <a:defRPr/>
            </a:pPr>
            <a:r>
              <a:rPr lang="en-US" altLang="en-US" sz="2400" dirty="0"/>
              <a:t>Distribution</a:t>
            </a:r>
          </a:p>
          <a:p>
            <a:pPr>
              <a:lnSpc>
                <a:spcPct val="90000"/>
              </a:lnSpc>
              <a:buClr>
                <a:srgbClr val="0000FF"/>
              </a:buClr>
              <a:buSzPct val="80000"/>
              <a:buFont typeface="Wingdings" panose="05000000000000000000" pitchFamily="2" charset="2"/>
              <a:buChar char="S"/>
              <a:defRPr/>
            </a:pPr>
            <a:r>
              <a:rPr lang="en-US" altLang="en-US" sz="2400" dirty="0"/>
              <a:t>GIS</a:t>
            </a:r>
          </a:p>
          <a:p>
            <a:pPr>
              <a:lnSpc>
                <a:spcPct val="90000"/>
              </a:lnSpc>
              <a:buClr>
                <a:srgbClr val="0000FF"/>
              </a:buClr>
              <a:buSzPct val="80000"/>
              <a:buFont typeface="Wingdings" panose="05000000000000000000" pitchFamily="2" charset="2"/>
              <a:buChar char="S"/>
              <a:defRPr/>
            </a:pPr>
            <a:r>
              <a:rPr lang="en-US" altLang="en-US" sz="2400" dirty="0"/>
              <a:t>Engineering </a:t>
            </a:r>
          </a:p>
          <a:p>
            <a:pPr>
              <a:lnSpc>
                <a:spcPct val="90000"/>
              </a:lnSpc>
              <a:buClr>
                <a:srgbClr val="0000FF"/>
              </a:buClr>
              <a:buSzPct val="80000"/>
              <a:buFont typeface="Wingdings" panose="05000000000000000000" pitchFamily="2" charset="2"/>
              <a:buChar char="S"/>
              <a:defRPr/>
            </a:pPr>
            <a:endParaRPr lang="en-US" altLang="en-US" sz="2400" dirty="0"/>
          </a:p>
          <a:p>
            <a:pPr marL="0" indent="0">
              <a:lnSpc>
                <a:spcPct val="90000"/>
              </a:lnSpc>
              <a:buClr>
                <a:srgbClr val="0000FF"/>
              </a:buClr>
              <a:buSzPct val="80000"/>
              <a:buNone/>
              <a:defRPr/>
            </a:pPr>
            <a:r>
              <a:rPr lang="en-US" altLang="en-US" sz="2400" dirty="0"/>
              <a:t>Proper input is needed from everyone to ensure success!</a:t>
            </a:r>
          </a:p>
        </p:txBody>
      </p:sp>
    </p:spTree>
    <p:extLst>
      <p:ext uri="{BB962C8B-B14F-4D97-AF65-F5344CB8AC3E}">
        <p14:creationId xmlns:p14="http://schemas.microsoft.com/office/powerpoint/2010/main" val="2291555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5600" y="533400"/>
            <a:ext cx="5427279" cy="6172200"/>
          </a:xfrm>
          <a:prstGeom prst="rect">
            <a:avLst/>
          </a:prstGeom>
        </p:spPr>
      </p:pic>
      <p:sp>
        <p:nvSpPr>
          <p:cNvPr id="2" name="TextBox 1"/>
          <p:cNvSpPr txBox="1"/>
          <p:nvPr/>
        </p:nvSpPr>
        <p:spPr>
          <a:xfrm>
            <a:off x="4267200" y="103108"/>
            <a:ext cx="2895600" cy="369332"/>
          </a:xfrm>
          <a:prstGeom prst="rect">
            <a:avLst/>
          </a:prstGeom>
          <a:noFill/>
        </p:spPr>
        <p:txBody>
          <a:bodyPr wrap="square" rtlCol="0">
            <a:spAutoFit/>
          </a:bodyPr>
          <a:lstStyle/>
          <a:p>
            <a:r>
              <a:rPr lang="en-US" dirty="0" smtClean="0"/>
              <a:t>Version 6 Worksheet</a:t>
            </a:r>
            <a:endParaRPr lang="en-US" dirty="0"/>
          </a:p>
        </p:txBody>
      </p:sp>
      <p:sp>
        <p:nvSpPr>
          <p:cNvPr id="6" name="TextBox 5"/>
          <p:cNvSpPr txBox="1"/>
          <p:nvPr/>
        </p:nvSpPr>
        <p:spPr>
          <a:xfrm>
            <a:off x="152400" y="1295400"/>
            <a:ext cx="2209800" cy="369332"/>
          </a:xfrm>
          <a:prstGeom prst="rect">
            <a:avLst/>
          </a:prstGeom>
          <a:noFill/>
        </p:spPr>
        <p:txBody>
          <a:bodyPr wrap="square" rtlCol="0">
            <a:spAutoFit/>
          </a:bodyPr>
          <a:lstStyle/>
          <a:p>
            <a:r>
              <a:rPr lang="en-US" dirty="0" smtClean="0"/>
              <a:t>Water Supply Data</a:t>
            </a:r>
            <a:endParaRPr lang="en-US" dirty="0"/>
          </a:p>
        </p:txBody>
      </p:sp>
      <p:sp>
        <p:nvSpPr>
          <p:cNvPr id="7" name="TextBox 6"/>
          <p:cNvSpPr txBox="1"/>
          <p:nvPr/>
        </p:nvSpPr>
        <p:spPr>
          <a:xfrm>
            <a:off x="228600" y="1905000"/>
            <a:ext cx="2209800" cy="646331"/>
          </a:xfrm>
          <a:prstGeom prst="rect">
            <a:avLst/>
          </a:prstGeom>
          <a:noFill/>
        </p:spPr>
        <p:txBody>
          <a:bodyPr wrap="square" rtlCol="0">
            <a:spAutoFit/>
          </a:bodyPr>
          <a:lstStyle/>
          <a:p>
            <a:r>
              <a:rPr lang="en-US" dirty="0" smtClean="0"/>
              <a:t>Authorized Consumption </a:t>
            </a:r>
            <a:endParaRPr lang="en-US" dirty="0"/>
          </a:p>
        </p:txBody>
      </p:sp>
      <p:sp>
        <p:nvSpPr>
          <p:cNvPr id="8" name="TextBox 7"/>
          <p:cNvSpPr txBox="1"/>
          <p:nvPr/>
        </p:nvSpPr>
        <p:spPr>
          <a:xfrm>
            <a:off x="264160" y="2895600"/>
            <a:ext cx="2209800" cy="369332"/>
          </a:xfrm>
          <a:prstGeom prst="rect">
            <a:avLst/>
          </a:prstGeom>
          <a:noFill/>
        </p:spPr>
        <p:txBody>
          <a:bodyPr wrap="square" rtlCol="0">
            <a:spAutoFit/>
          </a:bodyPr>
          <a:lstStyle/>
          <a:p>
            <a:r>
              <a:rPr lang="en-US" dirty="0" smtClean="0"/>
              <a:t>Water Losses </a:t>
            </a:r>
            <a:endParaRPr lang="en-US" dirty="0"/>
          </a:p>
        </p:txBody>
      </p:sp>
      <p:sp>
        <p:nvSpPr>
          <p:cNvPr id="9" name="TextBox 8"/>
          <p:cNvSpPr txBox="1"/>
          <p:nvPr/>
        </p:nvSpPr>
        <p:spPr>
          <a:xfrm>
            <a:off x="269240" y="4343400"/>
            <a:ext cx="2209800" cy="369332"/>
          </a:xfrm>
          <a:prstGeom prst="rect">
            <a:avLst/>
          </a:prstGeom>
          <a:noFill/>
        </p:spPr>
        <p:txBody>
          <a:bodyPr wrap="square" rtlCol="0">
            <a:spAutoFit/>
          </a:bodyPr>
          <a:lstStyle/>
          <a:p>
            <a:r>
              <a:rPr lang="en-US" dirty="0" smtClean="0"/>
              <a:t>System Data</a:t>
            </a:r>
            <a:endParaRPr lang="en-US" dirty="0"/>
          </a:p>
        </p:txBody>
      </p:sp>
      <p:sp>
        <p:nvSpPr>
          <p:cNvPr id="10" name="TextBox 9"/>
          <p:cNvSpPr txBox="1"/>
          <p:nvPr/>
        </p:nvSpPr>
        <p:spPr>
          <a:xfrm>
            <a:off x="269240" y="5029200"/>
            <a:ext cx="2209800" cy="369332"/>
          </a:xfrm>
          <a:prstGeom prst="rect">
            <a:avLst/>
          </a:prstGeom>
          <a:noFill/>
        </p:spPr>
        <p:txBody>
          <a:bodyPr wrap="square" rtlCol="0">
            <a:spAutoFit/>
          </a:bodyPr>
          <a:lstStyle/>
          <a:p>
            <a:r>
              <a:rPr lang="en-US" dirty="0" smtClean="0"/>
              <a:t>Cost Data</a:t>
            </a:r>
            <a:endParaRPr lang="en-US" dirty="0"/>
          </a:p>
        </p:txBody>
      </p:sp>
    </p:spTree>
    <p:extLst>
      <p:ext uri="{BB962C8B-B14F-4D97-AF65-F5344CB8AC3E}">
        <p14:creationId xmlns:p14="http://schemas.microsoft.com/office/powerpoint/2010/main" val="1119932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a:xfrm>
            <a:off x="457200" y="274638"/>
            <a:ext cx="8229600" cy="715962"/>
          </a:xfrm>
        </p:spPr>
        <p:txBody>
          <a:bodyPr/>
          <a:lstStyle/>
          <a:p>
            <a:r>
              <a:rPr lang="en-US" altLang="en-US" sz="3200" dirty="0"/>
              <a:t>The Water Audit Process</a:t>
            </a:r>
          </a:p>
        </p:txBody>
      </p:sp>
      <p:sp>
        <p:nvSpPr>
          <p:cNvPr id="36867" name="Rectangle 4"/>
          <p:cNvSpPr>
            <a:spLocks noGrp="1" noChangeArrowheads="1"/>
          </p:cNvSpPr>
          <p:nvPr>
            <p:ph type="body" idx="1"/>
          </p:nvPr>
        </p:nvSpPr>
        <p:spPr>
          <a:xfrm>
            <a:off x="1033462" y="990600"/>
            <a:ext cx="7077075" cy="533400"/>
          </a:xfrm>
        </p:spPr>
        <p:txBody>
          <a:bodyPr/>
          <a:lstStyle/>
          <a:p>
            <a:pPr marL="0" indent="0">
              <a:lnSpc>
                <a:spcPct val="90000"/>
              </a:lnSpc>
              <a:buFontTx/>
              <a:buNone/>
            </a:pPr>
            <a:r>
              <a:rPr lang="en-US" altLang="en-US" sz="2400" dirty="0"/>
              <a:t>….. and “SAVE” a copy to your computer…</a:t>
            </a:r>
            <a:endParaRPr lang="en-US" altLang="en-US" sz="2800" dirty="0"/>
          </a:p>
        </p:txBody>
      </p:sp>
      <p:pic>
        <p:nvPicPr>
          <p:cNvPr id="2" name="Picture 1"/>
          <p:cNvPicPr>
            <a:picLocks noChangeAspect="1"/>
          </p:cNvPicPr>
          <p:nvPr/>
        </p:nvPicPr>
        <p:blipFill>
          <a:blip r:embed="rId3"/>
          <a:stretch>
            <a:fillRect/>
          </a:stretch>
        </p:blipFill>
        <p:spPr>
          <a:xfrm>
            <a:off x="914399" y="1524000"/>
            <a:ext cx="7315200" cy="5174694"/>
          </a:xfrm>
          <a:prstGeom prst="rect">
            <a:avLst/>
          </a:prstGeom>
        </p:spPr>
      </p:pic>
    </p:spTree>
    <p:extLst>
      <p:ext uri="{BB962C8B-B14F-4D97-AF65-F5344CB8AC3E}">
        <p14:creationId xmlns:p14="http://schemas.microsoft.com/office/powerpoint/2010/main" val="3557107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73075" y="304800"/>
            <a:ext cx="8229600" cy="1143000"/>
          </a:xfrm>
        </p:spPr>
        <p:txBody>
          <a:bodyPr/>
          <a:lstStyle/>
          <a:p>
            <a:r>
              <a:rPr lang="en-US" altLang="en-US" sz="2800" dirty="0">
                <a:solidFill>
                  <a:srgbClr val="0033CC"/>
                </a:solidFill>
              </a:rPr>
              <a:t>Completing the Water Audit</a:t>
            </a:r>
          </a:p>
        </p:txBody>
      </p:sp>
      <p:sp>
        <p:nvSpPr>
          <p:cNvPr id="27651" name="Rectangle 3"/>
          <p:cNvSpPr>
            <a:spLocks noGrp="1" noChangeArrowheads="1"/>
          </p:cNvSpPr>
          <p:nvPr>
            <p:ph type="body" idx="1"/>
          </p:nvPr>
        </p:nvSpPr>
        <p:spPr>
          <a:xfrm>
            <a:off x="838200" y="1600200"/>
            <a:ext cx="8229600" cy="2286000"/>
          </a:xfrm>
        </p:spPr>
        <p:txBody>
          <a:bodyPr/>
          <a:lstStyle/>
          <a:p>
            <a:pPr>
              <a:lnSpc>
                <a:spcPct val="90000"/>
              </a:lnSpc>
              <a:defRPr/>
            </a:pPr>
            <a:endParaRPr lang="en-US" altLang="en-US" sz="2400" dirty="0"/>
          </a:p>
          <a:p>
            <a:pPr>
              <a:lnSpc>
                <a:spcPct val="90000"/>
              </a:lnSpc>
              <a:defRPr/>
            </a:pPr>
            <a:endParaRPr lang="en-US" altLang="en-US" sz="2400" dirty="0"/>
          </a:p>
          <a:p>
            <a:pPr>
              <a:lnSpc>
                <a:spcPct val="90000"/>
              </a:lnSpc>
              <a:buClr>
                <a:srgbClr val="0000FF"/>
              </a:buClr>
              <a:buSzPct val="90000"/>
              <a:buFont typeface="Wingdings" panose="05000000000000000000" pitchFamily="2" charset="2"/>
              <a:buChar char="S"/>
              <a:defRPr/>
            </a:pPr>
            <a:r>
              <a:rPr lang="en-US" altLang="en-US" sz="2400" dirty="0"/>
              <a:t>Read the instructions provided in the software</a:t>
            </a:r>
          </a:p>
          <a:p>
            <a:pPr>
              <a:lnSpc>
                <a:spcPct val="90000"/>
              </a:lnSpc>
              <a:buClr>
                <a:srgbClr val="0000FF"/>
              </a:buClr>
              <a:buSzPct val="90000"/>
              <a:buFont typeface="Wingdings" panose="05000000000000000000" pitchFamily="2" charset="2"/>
              <a:buChar char="S"/>
              <a:defRPr/>
            </a:pPr>
            <a:endParaRPr lang="en-US" altLang="en-US" sz="2400" dirty="0"/>
          </a:p>
          <a:p>
            <a:pPr>
              <a:lnSpc>
                <a:spcPct val="90000"/>
              </a:lnSpc>
              <a:buClr>
                <a:srgbClr val="0000FF"/>
              </a:buClr>
              <a:buSzPct val="90000"/>
              <a:buFont typeface="Wingdings" panose="05000000000000000000" pitchFamily="2" charset="2"/>
              <a:buChar char="S"/>
              <a:defRPr/>
            </a:pPr>
            <a:r>
              <a:rPr lang="en-US" altLang="en-US" sz="2400" dirty="0"/>
              <a:t>Follow the tabs</a:t>
            </a:r>
            <a:endParaRPr lang="en-US" altLang="en-US" sz="2800" dirty="0"/>
          </a:p>
        </p:txBody>
      </p:sp>
    </p:spTree>
    <p:extLst>
      <p:ext uri="{BB962C8B-B14F-4D97-AF65-F5344CB8AC3E}">
        <p14:creationId xmlns:p14="http://schemas.microsoft.com/office/powerpoint/2010/main" val="702375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0"/>
            <a:ext cx="822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3200" kern="0" dirty="0">
              <a:solidFill>
                <a:schemeClr val="tx1"/>
              </a:solidFill>
            </a:endParaRPr>
          </a:p>
        </p:txBody>
      </p:sp>
      <p:sp>
        <p:nvSpPr>
          <p:cNvPr id="5" name="TextBox 4"/>
          <p:cNvSpPr txBox="1"/>
          <p:nvPr/>
        </p:nvSpPr>
        <p:spPr>
          <a:xfrm>
            <a:off x="2971800" y="485033"/>
            <a:ext cx="2895600" cy="461665"/>
          </a:xfrm>
          <a:prstGeom prst="rect">
            <a:avLst/>
          </a:prstGeom>
          <a:noFill/>
        </p:spPr>
        <p:txBody>
          <a:bodyPr wrap="square" rtlCol="0">
            <a:spAutoFit/>
          </a:bodyPr>
          <a:lstStyle/>
          <a:p>
            <a:r>
              <a:rPr lang="en-US" sz="2400" dirty="0"/>
              <a:t>System Schematic</a:t>
            </a:r>
          </a:p>
        </p:txBody>
      </p:sp>
      <p:sp>
        <p:nvSpPr>
          <p:cNvPr id="6" name="Oval 5"/>
          <p:cNvSpPr/>
          <p:nvPr/>
        </p:nvSpPr>
        <p:spPr>
          <a:xfrm>
            <a:off x="729303" y="5091148"/>
            <a:ext cx="228600"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27646" y="3719548"/>
            <a:ext cx="228600"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7646" y="4040913"/>
            <a:ext cx="228600"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1020" y="4286078"/>
            <a:ext cx="228600"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1020" y="4836043"/>
            <a:ext cx="228600"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62000" y="1820517"/>
            <a:ext cx="903669" cy="7527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50604" y="2033365"/>
            <a:ext cx="381000" cy="160682"/>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62200" y="2349777"/>
            <a:ext cx="381000" cy="160682"/>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52800" y="1099756"/>
            <a:ext cx="609600" cy="549469"/>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6200000">
            <a:off x="7399682" y="1679626"/>
            <a:ext cx="381000" cy="160682"/>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6200000">
            <a:off x="7391400" y="4986959"/>
            <a:ext cx="381000" cy="160682"/>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8235" y="5479773"/>
            <a:ext cx="1143000" cy="307777"/>
          </a:xfrm>
          <a:prstGeom prst="rect">
            <a:avLst/>
          </a:prstGeom>
          <a:noFill/>
        </p:spPr>
        <p:txBody>
          <a:bodyPr wrap="square" rtlCol="0">
            <a:spAutoFit/>
          </a:bodyPr>
          <a:lstStyle/>
          <a:p>
            <a:r>
              <a:rPr lang="en-US" sz="1400" dirty="0"/>
              <a:t>Well Field </a:t>
            </a:r>
          </a:p>
        </p:txBody>
      </p:sp>
      <p:sp>
        <p:nvSpPr>
          <p:cNvPr id="19" name="TextBox 18"/>
          <p:cNvSpPr txBox="1"/>
          <p:nvPr/>
        </p:nvSpPr>
        <p:spPr>
          <a:xfrm>
            <a:off x="859735" y="2030968"/>
            <a:ext cx="805934" cy="369332"/>
          </a:xfrm>
          <a:prstGeom prst="rect">
            <a:avLst/>
          </a:prstGeom>
          <a:noFill/>
        </p:spPr>
        <p:txBody>
          <a:bodyPr wrap="square" rtlCol="0">
            <a:spAutoFit/>
          </a:bodyPr>
          <a:lstStyle/>
          <a:p>
            <a:r>
              <a:rPr lang="en-US" dirty="0"/>
              <a:t>WTP</a:t>
            </a:r>
          </a:p>
        </p:txBody>
      </p:sp>
      <p:sp>
        <p:nvSpPr>
          <p:cNvPr id="20" name="TextBox 19"/>
          <p:cNvSpPr txBox="1"/>
          <p:nvPr/>
        </p:nvSpPr>
        <p:spPr>
          <a:xfrm>
            <a:off x="2209800" y="2573237"/>
            <a:ext cx="1295400" cy="461665"/>
          </a:xfrm>
          <a:prstGeom prst="rect">
            <a:avLst/>
          </a:prstGeom>
          <a:noFill/>
        </p:spPr>
        <p:txBody>
          <a:bodyPr wrap="square" rtlCol="0">
            <a:spAutoFit/>
          </a:bodyPr>
          <a:lstStyle/>
          <a:p>
            <a:r>
              <a:rPr lang="en-US" sz="1200" dirty="0"/>
              <a:t>Finished Water Meters</a:t>
            </a:r>
          </a:p>
        </p:txBody>
      </p:sp>
      <p:sp>
        <p:nvSpPr>
          <p:cNvPr id="21" name="TextBox 20"/>
          <p:cNvSpPr txBox="1"/>
          <p:nvPr/>
        </p:nvSpPr>
        <p:spPr>
          <a:xfrm>
            <a:off x="7715000" y="5167348"/>
            <a:ext cx="1275522" cy="461665"/>
          </a:xfrm>
          <a:prstGeom prst="rect">
            <a:avLst/>
          </a:prstGeom>
          <a:noFill/>
        </p:spPr>
        <p:txBody>
          <a:bodyPr wrap="square" rtlCol="0">
            <a:spAutoFit/>
          </a:bodyPr>
          <a:lstStyle/>
          <a:p>
            <a:r>
              <a:rPr lang="en-US" sz="1200" dirty="0"/>
              <a:t>Export Water Meter</a:t>
            </a:r>
          </a:p>
        </p:txBody>
      </p:sp>
      <p:sp>
        <p:nvSpPr>
          <p:cNvPr id="22" name="TextBox 21"/>
          <p:cNvSpPr txBox="1"/>
          <p:nvPr/>
        </p:nvSpPr>
        <p:spPr>
          <a:xfrm>
            <a:off x="7777369" y="1559124"/>
            <a:ext cx="1061831" cy="461665"/>
          </a:xfrm>
          <a:prstGeom prst="rect">
            <a:avLst/>
          </a:prstGeom>
          <a:noFill/>
        </p:spPr>
        <p:txBody>
          <a:bodyPr wrap="square" rtlCol="0">
            <a:spAutoFit/>
          </a:bodyPr>
          <a:lstStyle/>
          <a:p>
            <a:r>
              <a:rPr lang="en-US" sz="1200" dirty="0"/>
              <a:t>Export Water Meter</a:t>
            </a:r>
          </a:p>
        </p:txBody>
      </p:sp>
      <p:sp>
        <p:nvSpPr>
          <p:cNvPr id="23" name="Oval 22"/>
          <p:cNvSpPr/>
          <p:nvPr/>
        </p:nvSpPr>
        <p:spPr>
          <a:xfrm>
            <a:off x="3175966" y="5390153"/>
            <a:ext cx="963267" cy="914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315692" y="5529740"/>
            <a:ext cx="876300" cy="738664"/>
          </a:xfrm>
          <a:prstGeom prst="rect">
            <a:avLst/>
          </a:prstGeom>
          <a:noFill/>
        </p:spPr>
        <p:txBody>
          <a:bodyPr wrap="square" rtlCol="0">
            <a:spAutoFit/>
          </a:bodyPr>
          <a:lstStyle/>
          <a:p>
            <a:r>
              <a:rPr lang="en-US" sz="1400" dirty="0"/>
              <a:t>Ground Storage Tank</a:t>
            </a:r>
          </a:p>
        </p:txBody>
      </p:sp>
      <p:sp>
        <p:nvSpPr>
          <p:cNvPr id="26" name="TextBox 25"/>
          <p:cNvSpPr txBox="1"/>
          <p:nvPr/>
        </p:nvSpPr>
        <p:spPr>
          <a:xfrm>
            <a:off x="4051023" y="1021303"/>
            <a:ext cx="876300" cy="738664"/>
          </a:xfrm>
          <a:prstGeom prst="rect">
            <a:avLst/>
          </a:prstGeom>
          <a:noFill/>
        </p:spPr>
        <p:txBody>
          <a:bodyPr wrap="square" rtlCol="0">
            <a:spAutoFit/>
          </a:bodyPr>
          <a:lstStyle/>
          <a:p>
            <a:r>
              <a:rPr lang="en-US" sz="1400" dirty="0"/>
              <a:t>Elevated Storage Tank</a:t>
            </a:r>
          </a:p>
        </p:txBody>
      </p:sp>
      <p:sp>
        <p:nvSpPr>
          <p:cNvPr id="27" name="Rounded Rectangle 26"/>
          <p:cNvSpPr/>
          <p:nvPr/>
        </p:nvSpPr>
        <p:spPr>
          <a:xfrm>
            <a:off x="4419600" y="5907911"/>
            <a:ext cx="304800" cy="273254"/>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282190" y="6244311"/>
            <a:ext cx="838200" cy="523220"/>
          </a:xfrm>
          <a:prstGeom prst="rect">
            <a:avLst/>
          </a:prstGeom>
          <a:noFill/>
        </p:spPr>
        <p:txBody>
          <a:bodyPr wrap="square" rtlCol="0">
            <a:spAutoFit/>
          </a:bodyPr>
          <a:lstStyle/>
          <a:p>
            <a:r>
              <a:rPr lang="en-US" sz="1400" dirty="0"/>
              <a:t>Booster PS </a:t>
            </a:r>
          </a:p>
        </p:txBody>
      </p:sp>
      <p:cxnSp>
        <p:nvCxnSpPr>
          <p:cNvPr id="30" name="Straight Connector 29"/>
          <p:cNvCxnSpPr/>
          <p:nvPr/>
        </p:nvCxnSpPr>
        <p:spPr>
          <a:xfrm flipV="1">
            <a:off x="1673952" y="2113706"/>
            <a:ext cx="5907947" cy="1333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65669" y="2420642"/>
            <a:ext cx="1991931" cy="1849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3" idx="0"/>
            <a:endCxn id="14" idx="4"/>
          </p:cNvCxnSpPr>
          <p:nvPr/>
        </p:nvCxnSpPr>
        <p:spPr>
          <a:xfrm flipV="1">
            <a:off x="3657600" y="1649225"/>
            <a:ext cx="0" cy="374092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7" idx="3"/>
          </p:cNvCxnSpPr>
          <p:nvPr/>
        </p:nvCxnSpPr>
        <p:spPr>
          <a:xfrm flipV="1">
            <a:off x="7581900" y="1950467"/>
            <a:ext cx="8282" cy="2926333"/>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316006" y="2573236"/>
            <a:ext cx="24355" cy="268853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 idx="6"/>
          </p:cNvCxnSpPr>
          <p:nvPr/>
        </p:nvCxnSpPr>
        <p:spPr>
          <a:xfrm>
            <a:off x="956246" y="3795748"/>
            <a:ext cx="369207" cy="894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37484" y="4100500"/>
            <a:ext cx="1124362" cy="767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40700" y="4386100"/>
            <a:ext cx="369207" cy="894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66357" y="4923996"/>
            <a:ext cx="369207" cy="894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32418" y="5170319"/>
            <a:ext cx="369207" cy="894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2076754" y="4041362"/>
            <a:ext cx="228600"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stCxn id="23" idx="6"/>
            <a:endCxn id="27" idx="1"/>
          </p:cNvCxnSpPr>
          <p:nvPr/>
        </p:nvCxnSpPr>
        <p:spPr>
          <a:xfrm>
            <a:off x="4139233" y="5847353"/>
            <a:ext cx="280367" cy="19718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437532" y="3804688"/>
            <a:ext cx="0" cy="191227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rot="16200000">
            <a:off x="6247032" y="5818732"/>
            <a:ext cx="381000" cy="160682"/>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526983" y="5892391"/>
            <a:ext cx="635817" cy="646331"/>
          </a:xfrm>
          <a:prstGeom prst="rect">
            <a:avLst/>
          </a:prstGeom>
          <a:noFill/>
        </p:spPr>
        <p:txBody>
          <a:bodyPr wrap="square" rtlCol="0">
            <a:spAutoFit/>
          </a:bodyPr>
          <a:lstStyle/>
          <a:p>
            <a:r>
              <a:rPr lang="en-US" sz="1200" dirty="0"/>
              <a:t>Import Water Meter</a:t>
            </a:r>
          </a:p>
        </p:txBody>
      </p:sp>
      <p:cxnSp>
        <p:nvCxnSpPr>
          <p:cNvPr id="72" name="Straight Connector 71"/>
          <p:cNvCxnSpPr/>
          <p:nvPr/>
        </p:nvCxnSpPr>
        <p:spPr>
          <a:xfrm flipV="1">
            <a:off x="6437532" y="6089573"/>
            <a:ext cx="0" cy="49574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048000" y="3787730"/>
            <a:ext cx="3389532" cy="1498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590471" y="5243548"/>
            <a:ext cx="0" cy="49574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7590182" y="5711172"/>
            <a:ext cx="616766" cy="579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590182" y="1073721"/>
            <a:ext cx="0" cy="49574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640323" y="4414117"/>
            <a:ext cx="838200" cy="307777"/>
          </a:xfrm>
          <a:prstGeom prst="rect">
            <a:avLst/>
          </a:prstGeom>
          <a:noFill/>
        </p:spPr>
        <p:txBody>
          <a:bodyPr wrap="square" rtlCol="0">
            <a:spAutoFit/>
          </a:bodyPr>
          <a:lstStyle/>
          <a:p>
            <a:r>
              <a:rPr lang="en-US" sz="1400" dirty="0">
                <a:solidFill>
                  <a:srgbClr val="CC3300"/>
                </a:solidFill>
              </a:rPr>
              <a:t>Zone 2</a:t>
            </a:r>
          </a:p>
        </p:txBody>
      </p:sp>
      <p:cxnSp>
        <p:nvCxnSpPr>
          <p:cNvPr id="87" name="Straight Connector 86"/>
          <p:cNvCxnSpPr/>
          <p:nvPr/>
        </p:nvCxnSpPr>
        <p:spPr>
          <a:xfrm flipV="1">
            <a:off x="4593121" y="3959802"/>
            <a:ext cx="12550" cy="193259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294408" y="2915083"/>
            <a:ext cx="5013876" cy="1684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051023" y="3959802"/>
            <a:ext cx="1650419" cy="2497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055600" y="4121405"/>
            <a:ext cx="1620997" cy="2046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045586" y="4344394"/>
            <a:ext cx="1662176" cy="1788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5513176" y="3883162"/>
            <a:ext cx="3858" cy="7389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4984464" y="3945523"/>
            <a:ext cx="1116" cy="55531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877880" y="2280821"/>
            <a:ext cx="838200" cy="307777"/>
          </a:xfrm>
          <a:prstGeom prst="rect">
            <a:avLst/>
          </a:prstGeom>
          <a:noFill/>
        </p:spPr>
        <p:txBody>
          <a:bodyPr wrap="square" rtlCol="0">
            <a:spAutoFit/>
          </a:bodyPr>
          <a:lstStyle/>
          <a:p>
            <a:r>
              <a:rPr lang="en-US" sz="1400" dirty="0">
                <a:solidFill>
                  <a:srgbClr val="CC3300"/>
                </a:solidFill>
              </a:rPr>
              <a:t>Zone 1</a:t>
            </a:r>
          </a:p>
        </p:txBody>
      </p:sp>
      <p:cxnSp>
        <p:nvCxnSpPr>
          <p:cNvPr id="110" name="Straight Connector 109"/>
          <p:cNvCxnSpPr/>
          <p:nvPr/>
        </p:nvCxnSpPr>
        <p:spPr>
          <a:xfrm flipV="1">
            <a:off x="4805821" y="1759968"/>
            <a:ext cx="9177" cy="202336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6990037" y="2127043"/>
            <a:ext cx="8282" cy="2926333"/>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5974839" y="1759968"/>
            <a:ext cx="34754" cy="204274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60" name="Rectangle 2"/>
          <p:cNvSpPr>
            <a:spLocks noGrp="1" noChangeArrowheads="1"/>
          </p:cNvSpPr>
          <p:nvPr>
            <p:ph type="title"/>
          </p:nvPr>
        </p:nvSpPr>
        <p:spPr>
          <a:xfrm>
            <a:off x="457200" y="20720"/>
            <a:ext cx="8229600" cy="476069"/>
          </a:xfrm>
        </p:spPr>
        <p:txBody>
          <a:bodyPr/>
          <a:lstStyle/>
          <a:p>
            <a:r>
              <a:rPr lang="en-US" altLang="en-US" sz="3200" dirty="0">
                <a:solidFill>
                  <a:schemeClr val="tx1"/>
                </a:solidFill>
              </a:rPr>
              <a:t>What data do I need?</a:t>
            </a:r>
          </a:p>
        </p:txBody>
      </p:sp>
    </p:spTree>
    <p:extLst>
      <p:ext uri="{BB962C8B-B14F-4D97-AF65-F5344CB8AC3E}">
        <p14:creationId xmlns:p14="http://schemas.microsoft.com/office/powerpoint/2010/main" val="150758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3200" dirty="0">
                <a:solidFill>
                  <a:srgbClr val="0033CC"/>
                </a:solidFill>
              </a:rPr>
              <a:t>What data do I need?</a:t>
            </a:r>
          </a:p>
        </p:txBody>
      </p:sp>
      <p:sp>
        <p:nvSpPr>
          <p:cNvPr id="45059" name="Rectangle 3"/>
          <p:cNvSpPr>
            <a:spLocks noGrp="1" noChangeArrowheads="1"/>
          </p:cNvSpPr>
          <p:nvPr>
            <p:ph type="body" idx="1"/>
          </p:nvPr>
        </p:nvSpPr>
        <p:spPr>
          <a:xfrm>
            <a:off x="593725" y="1600200"/>
            <a:ext cx="7956550" cy="3560763"/>
          </a:xfrm>
        </p:spPr>
        <p:txBody>
          <a:bodyPr/>
          <a:lstStyle/>
          <a:p>
            <a:pPr marL="0" indent="0">
              <a:buFontTx/>
              <a:buNone/>
              <a:defRPr/>
            </a:pPr>
            <a:r>
              <a:rPr lang="en-US" sz="2400" b="1" dirty="0"/>
              <a:t>Water Supplied</a:t>
            </a:r>
            <a:endParaRPr lang="en-US" sz="2400" dirty="0"/>
          </a:p>
          <a:p>
            <a:pPr>
              <a:defRPr/>
            </a:pPr>
            <a:r>
              <a:rPr lang="en-US" sz="2400" dirty="0" smtClean="0"/>
              <a:t>Source </a:t>
            </a:r>
            <a:r>
              <a:rPr lang="en-US" sz="2400" dirty="0"/>
              <a:t>meter data (Million gallons per year)</a:t>
            </a:r>
          </a:p>
          <a:p>
            <a:pPr>
              <a:defRPr/>
            </a:pPr>
            <a:r>
              <a:rPr lang="en-US" sz="2400" dirty="0"/>
              <a:t>All amounts of water produced at a treatment plant </a:t>
            </a:r>
          </a:p>
          <a:p>
            <a:pPr>
              <a:defRPr/>
            </a:pPr>
            <a:r>
              <a:rPr lang="en-US" sz="2400" dirty="0"/>
              <a:t>Data from meter testing and calibrations and year completed</a:t>
            </a:r>
          </a:p>
          <a:p>
            <a:pPr>
              <a:defRPr/>
            </a:pPr>
            <a:r>
              <a:rPr lang="en-US" sz="2400" dirty="0"/>
              <a:t>Million gallons per year of water purchased (if any)</a:t>
            </a:r>
          </a:p>
          <a:p>
            <a:pPr>
              <a:defRPr/>
            </a:pPr>
            <a:r>
              <a:rPr lang="en-US" sz="2400" dirty="0"/>
              <a:t>Million gallons per year of wholesale water sold (if any)</a:t>
            </a:r>
          </a:p>
          <a:p>
            <a:pPr marL="457200" lvl="1" indent="0">
              <a:buFontTx/>
              <a:buNone/>
              <a:defRPr/>
            </a:pPr>
            <a:endParaRPr lang="en-US"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274638"/>
            <a:ext cx="8229600" cy="944562"/>
          </a:xfrm>
        </p:spPr>
        <p:txBody>
          <a:bodyPr/>
          <a:lstStyle/>
          <a:p>
            <a:pPr eaLnBrk="1" hangingPunct="1"/>
            <a:r>
              <a:rPr lang="en-US" altLang="en-US" sz="3200" dirty="0">
                <a:solidFill>
                  <a:srgbClr val="0033CC"/>
                </a:solidFill>
              </a:rPr>
              <a:t>Water Loss Control</a:t>
            </a:r>
          </a:p>
        </p:txBody>
      </p:sp>
      <p:sp>
        <p:nvSpPr>
          <p:cNvPr id="11267" name="Rectangle 5"/>
          <p:cNvSpPr>
            <a:spLocks noGrp="1" noChangeArrowheads="1"/>
          </p:cNvSpPr>
          <p:nvPr>
            <p:ph type="body" sz="half" idx="1"/>
          </p:nvPr>
        </p:nvSpPr>
        <p:spPr>
          <a:xfrm>
            <a:off x="533400" y="1295400"/>
            <a:ext cx="7848600" cy="4724400"/>
          </a:xfrm>
        </p:spPr>
        <p:txBody>
          <a:bodyPr/>
          <a:lstStyle/>
          <a:p>
            <a:pPr eaLnBrk="1" hangingPunct="1">
              <a:lnSpc>
                <a:spcPct val="90000"/>
              </a:lnSpc>
              <a:buClr>
                <a:srgbClr val="0000FF"/>
              </a:buClr>
              <a:buFont typeface="Wingdings" panose="05000000000000000000" pitchFamily="2" charset="2"/>
              <a:buChar char="S"/>
            </a:pPr>
            <a:endParaRPr lang="en-US" altLang="en-US" sz="1200" dirty="0"/>
          </a:p>
          <a:p>
            <a:pPr eaLnBrk="1" hangingPunct="1">
              <a:lnSpc>
                <a:spcPct val="90000"/>
              </a:lnSpc>
              <a:buClr>
                <a:srgbClr val="0000FF"/>
              </a:buClr>
              <a:buFont typeface="Wingdings" panose="05000000000000000000" pitchFamily="2" charset="2"/>
              <a:buChar char="S"/>
            </a:pPr>
            <a:r>
              <a:rPr lang="en-US" altLang="en-US" sz="2800" dirty="0"/>
              <a:t>Concept of “water rights” and efficient water use has been debated and fought over for centuries</a:t>
            </a:r>
          </a:p>
          <a:p>
            <a:pPr eaLnBrk="1" hangingPunct="1">
              <a:lnSpc>
                <a:spcPct val="90000"/>
              </a:lnSpc>
              <a:buFontTx/>
              <a:buNone/>
            </a:pPr>
            <a:endParaRPr lang="en-US" altLang="en-US" sz="1200" dirty="0">
              <a:solidFill>
                <a:srgbClr val="FFFF00"/>
              </a:solidFill>
            </a:endParaRPr>
          </a:p>
          <a:p>
            <a:pPr eaLnBrk="1" hangingPunct="1">
              <a:lnSpc>
                <a:spcPct val="90000"/>
              </a:lnSpc>
              <a:buFontTx/>
              <a:buNone/>
            </a:pPr>
            <a:endParaRPr lang="en-US" altLang="en-US" sz="2800" dirty="0">
              <a:solidFill>
                <a:srgbClr val="0033CC"/>
              </a:solidFill>
            </a:endParaRPr>
          </a:p>
          <a:p>
            <a:pPr eaLnBrk="1" hangingPunct="1">
              <a:lnSpc>
                <a:spcPct val="90000"/>
              </a:lnSpc>
              <a:buFontTx/>
              <a:buNone/>
            </a:pPr>
            <a:r>
              <a:rPr lang="en-US" altLang="en-US" sz="2800" dirty="0">
                <a:solidFill>
                  <a:srgbClr val="0033CC"/>
                </a:solidFill>
              </a:rPr>
              <a:t>End result: majority of water is now metered for equitable economic  distribution.  </a:t>
            </a:r>
          </a:p>
          <a:p>
            <a:pPr eaLnBrk="1" hangingPunct="1">
              <a:lnSpc>
                <a:spcPct val="90000"/>
              </a:lnSpc>
              <a:buFontTx/>
              <a:buNone/>
            </a:pPr>
            <a:r>
              <a:rPr lang="en-US" altLang="en-US" sz="2800" dirty="0"/>
              <a:t>   </a:t>
            </a:r>
          </a:p>
        </p:txBody>
      </p:sp>
    </p:spTree>
    <p:extLst>
      <p:ext uri="{BB962C8B-B14F-4D97-AF65-F5344CB8AC3E}">
        <p14:creationId xmlns:p14="http://schemas.microsoft.com/office/powerpoint/2010/main" val="2783072596"/>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3200" dirty="0">
                <a:solidFill>
                  <a:srgbClr val="0033CC"/>
                </a:solidFill>
              </a:rPr>
              <a:t>What data do I need?</a:t>
            </a:r>
          </a:p>
        </p:txBody>
      </p:sp>
      <p:sp>
        <p:nvSpPr>
          <p:cNvPr id="47107" name="Rectangle 3"/>
          <p:cNvSpPr>
            <a:spLocks noGrp="1" noChangeArrowheads="1"/>
          </p:cNvSpPr>
          <p:nvPr>
            <p:ph type="body" idx="1"/>
          </p:nvPr>
        </p:nvSpPr>
        <p:spPr>
          <a:xfrm>
            <a:off x="838200" y="1524000"/>
            <a:ext cx="7642225" cy="4300538"/>
          </a:xfrm>
        </p:spPr>
        <p:txBody>
          <a:bodyPr/>
          <a:lstStyle/>
          <a:p>
            <a:pPr marL="0" indent="0">
              <a:buFontTx/>
              <a:buNone/>
              <a:defRPr/>
            </a:pPr>
            <a:r>
              <a:rPr lang="en-US" sz="2400" b="1" dirty="0"/>
              <a:t>Authorized Consumptions</a:t>
            </a:r>
            <a:endParaRPr lang="en-US" sz="2400" dirty="0"/>
          </a:p>
          <a:p>
            <a:pPr>
              <a:defRPr/>
            </a:pPr>
            <a:r>
              <a:rPr lang="en-US" sz="2400" dirty="0"/>
              <a:t>Million gallons per year of water delivered and </a:t>
            </a:r>
            <a:r>
              <a:rPr lang="en-US" sz="2400" dirty="0">
                <a:solidFill>
                  <a:srgbClr val="0000FF"/>
                </a:solidFill>
              </a:rPr>
              <a:t>billed - metered</a:t>
            </a:r>
          </a:p>
          <a:p>
            <a:pPr>
              <a:defRPr/>
            </a:pPr>
            <a:r>
              <a:rPr lang="en-US" sz="2400" dirty="0"/>
              <a:t>Million gallons per year of water delivered and </a:t>
            </a:r>
            <a:r>
              <a:rPr lang="en-US" sz="2400" dirty="0">
                <a:solidFill>
                  <a:srgbClr val="0000FF"/>
                </a:solidFill>
              </a:rPr>
              <a:t>billed – unmetered </a:t>
            </a:r>
          </a:p>
          <a:p>
            <a:pPr>
              <a:defRPr/>
            </a:pPr>
            <a:r>
              <a:rPr lang="en-US" sz="2400" dirty="0"/>
              <a:t>Million gallons per year of water delivered but </a:t>
            </a:r>
            <a:r>
              <a:rPr lang="en-US" sz="2400" dirty="0">
                <a:solidFill>
                  <a:srgbClr val="0000FF"/>
                </a:solidFill>
              </a:rPr>
              <a:t>unbilled – metered</a:t>
            </a:r>
          </a:p>
          <a:p>
            <a:pPr>
              <a:defRPr/>
            </a:pPr>
            <a:r>
              <a:rPr lang="en-US" sz="2400" dirty="0"/>
              <a:t>Million gallons per year of water delivered but </a:t>
            </a:r>
            <a:r>
              <a:rPr lang="en-US" sz="2400" dirty="0">
                <a:solidFill>
                  <a:srgbClr val="0000FF"/>
                </a:solidFill>
              </a:rPr>
              <a:t>unbilled – unmetered</a:t>
            </a:r>
          </a:p>
          <a:p>
            <a:pPr marL="457200" lvl="1" indent="0">
              <a:lnSpc>
                <a:spcPct val="90000"/>
              </a:lnSpc>
              <a:buFontTx/>
              <a:buNone/>
              <a:defRPr/>
            </a:pPr>
            <a:endParaRPr lang="en-US" altLang="en-US" sz="2400" dirty="0"/>
          </a:p>
          <a:p>
            <a:pPr lvl="1">
              <a:defRPr/>
            </a:pPr>
            <a:endParaRPr lang="en-US" alt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3200" dirty="0">
                <a:solidFill>
                  <a:srgbClr val="0033CC"/>
                </a:solidFill>
              </a:rPr>
              <a:t>What data do I need?</a:t>
            </a:r>
          </a:p>
        </p:txBody>
      </p:sp>
      <p:sp>
        <p:nvSpPr>
          <p:cNvPr id="47107" name="Rectangle 3"/>
          <p:cNvSpPr>
            <a:spLocks noGrp="1" noChangeArrowheads="1"/>
          </p:cNvSpPr>
          <p:nvPr>
            <p:ph type="body" idx="1"/>
          </p:nvPr>
        </p:nvSpPr>
        <p:spPr>
          <a:xfrm>
            <a:off x="750887" y="1828800"/>
            <a:ext cx="7642225" cy="2209800"/>
          </a:xfrm>
        </p:spPr>
        <p:txBody>
          <a:bodyPr/>
          <a:lstStyle/>
          <a:p>
            <a:pPr marL="0" indent="0">
              <a:buFontTx/>
              <a:buNone/>
              <a:defRPr/>
            </a:pPr>
            <a:r>
              <a:rPr lang="en-US" sz="2400" b="1" dirty="0"/>
              <a:t>Apparent Loss </a:t>
            </a:r>
            <a:endParaRPr lang="en-US" sz="2400" dirty="0"/>
          </a:p>
          <a:p>
            <a:pPr>
              <a:defRPr/>
            </a:pPr>
            <a:r>
              <a:rPr lang="en-US" sz="2400" dirty="0"/>
              <a:t>Estimates of Unauthorized Uses</a:t>
            </a:r>
            <a:endParaRPr lang="en-US" sz="2400" dirty="0">
              <a:solidFill>
                <a:srgbClr val="0000FF"/>
              </a:solidFill>
            </a:endParaRPr>
          </a:p>
          <a:p>
            <a:pPr>
              <a:defRPr/>
            </a:pPr>
            <a:r>
              <a:rPr lang="en-US" sz="2400" dirty="0"/>
              <a:t>Meter Inaccuracies for meter population</a:t>
            </a:r>
            <a:endParaRPr lang="en-US" sz="2400" dirty="0">
              <a:solidFill>
                <a:srgbClr val="0000FF"/>
              </a:solidFill>
            </a:endParaRPr>
          </a:p>
          <a:p>
            <a:pPr>
              <a:defRPr/>
            </a:pPr>
            <a:r>
              <a:rPr lang="en-US" sz="2400" dirty="0"/>
              <a:t>Estimates of Systematic Data Handling Errors</a:t>
            </a:r>
            <a:endParaRPr lang="en-US" sz="2400" dirty="0">
              <a:solidFill>
                <a:srgbClr val="0000FF"/>
              </a:solidFill>
            </a:endParaRPr>
          </a:p>
          <a:p>
            <a:pPr marL="457200" lvl="1" indent="0">
              <a:lnSpc>
                <a:spcPct val="90000"/>
              </a:lnSpc>
              <a:buFontTx/>
              <a:buNone/>
              <a:defRPr/>
            </a:pPr>
            <a:endParaRPr lang="en-US" altLang="en-US" sz="2400" dirty="0"/>
          </a:p>
          <a:p>
            <a:pPr lvl="1">
              <a:defRPr/>
            </a:pPr>
            <a:endParaRPr lang="en-US" altLang="en-US" sz="2400" dirty="0"/>
          </a:p>
        </p:txBody>
      </p:sp>
    </p:spTree>
    <p:extLst>
      <p:ext uri="{BB962C8B-B14F-4D97-AF65-F5344CB8AC3E}">
        <p14:creationId xmlns:p14="http://schemas.microsoft.com/office/powerpoint/2010/main" val="2781962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3200" dirty="0">
                <a:solidFill>
                  <a:srgbClr val="0033CC"/>
                </a:solidFill>
              </a:rPr>
              <a:t>What data do I need?</a:t>
            </a:r>
          </a:p>
        </p:txBody>
      </p:sp>
      <p:sp>
        <p:nvSpPr>
          <p:cNvPr id="47107" name="Rectangle 3"/>
          <p:cNvSpPr>
            <a:spLocks noGrp="1" noChangeArrowheads="1"/>
          </p:cNvSpPr>
          <p:nvPr>
            <p:ph type="body" idx="1"/>
          </p:nvPr>
        </p:nvSpPr>
        <p:spPr>
          <a:xfrm>
            <a:off x="385763" y="1970088"/>
            <a:ext cx="7642225" cy="4300537"/>
          </a:xfrm>
        </p:spPr>
        <p:txBody>
          <a:bodyPr/>
          <a:lstStyle/>
          <a:p>
            <a:pPr lvl="1">
              <a:lnSpc>
                <a:spcPct val="90000"/>
              </a:lnSpc>
              <a:defRPr/>
            </a:pPr>
            <a:r>
              <a:rPr lang="en-US" altLang="en-US" sz="2400" dirty="0"/>
              <a:t>Physical parameters of the water system</a:t>
            </a:r>
          </a:p>
          <a:p>
            <a:pPr lvl="2">
              <a:lnSpc>
                <a:spcPct val="90000"/>
              </a:lnSpc>
              <a:defRPr/>
            </a:pPr>
            <a:r>
              <a:rPr lang="en-US" altLang="en-US" sz="2000" dirty="0"/>
              <a:t>Length of mains</a:t>
            </a:r>
          </a:p>
          <a:p>
            <a:pPr lvl="2">
              <a:lnSpc>
                <a:spcPct val="90000"/>
              </a:lnSpc>
              <a:defRPr/>
            </a:pPr>
            <a:r>
              <a:rPr lang="en-US" altLang="en-US" sz="2000" dirty="0"/>
              <a:t>Number of service connections</a:t>
            </a:r>
          </a:p>
          <a:p>
            <a:pPr lvl="2">
              <a:lnSpc>
                <a:spcPct val="90000"/>
              </a:lnSpc>
              <a:defRPr/>
            </a:pPr>
            <a:r>
              <a:rPr lang="en-US" altLang="en-US" sz="2000" dirty="0"/>
              <a:t>Average length of customer service line</a:t>
            </a:r>
          </a:p>
          <a:p>
            <a:pPr lvl="2">
              <a:lnSpc>
                <a:spcPct val="90000"/>
              </a:lnSpc>
              <a:defRPr/>
            </a:pPr>
            <a:r>
              <a:rPr lang="en-US" altLang="en-US" sz="2000" dirty="0"/>
              <a:t>Average system operating pressure</a:t>
            </a:r>
          </a:p>
          <a:p>
            <a:pPr lvl="1">
              <a:lnSpc>
                <a:spcPct val="90000"/>
              </a:lnSpc>
              <a:defRPr/>
            </a:pPr>
            <a:r>
              <a:rPr lang="en-US" altLang="en-US" sz="2400" dirty="0"/>
              <a:t>Financial data on the system</a:t>
            </a:r>
          </a:p>
          <a:p>
            <a:pPr lvl="2">
              <a:lnSpc>
                <a:spcPct val="90000"/>
              </a:lnSpc>
              <a:defRPr/>
            </a:pPr>
            <a:r>
              <a:rPr lang="en-US" altLang="en-US" sz="2000" dirty="0"/>
              <a:t>Annual operating costs (</a:t>
            </a:r>
            <a:r>
              <a:rPr lang="en-US" sz="2000" dirty="0"/>
              <a:t>salaries, operation &amp; maintenance, extensions &amp; replacements, bond repayment)</a:t>
            </a:r>
            <a:endParaRPr lang="en-US" altLang="en-US" sz="2000" dirty="0"/>
          </a:p>
          <a:p>
            <a:pPr lvl="2">
              <a:lnSpc>
                <a:spcPct val="90000"/>
              </a:lnSpc>
              <a:defRPr/>
            </a:pPr>
            <a:r>
              <a:rPr lang="en-US" altLang="en-US" sz="2000" dirty="0"/>
              <a:t>Retail cost per unit</a:t>
            </a:r>
          </a:p>
          <a:p>
            <a:pPr lvl="2">
              <a:lnSpc>
                <a:spcPct val="90000"/>
              </a:lnSpc>
              <a:defRPr/>
            </a:pPr>
            <a:r>
              <a:rPr lang="en-US" sz="2000" dirty="0"/>
              <a:t>Variable Production Cost – Cost for treatment + power from source to customer ($/MG)</a:t>
            </a:r>
          </a:p>
          <a:p>
            <a:pPr marL="914400" lvl="2" indent="0">
              <a:lnSpc>
                <a:spcPct val="90000"/>
              </a:lnSpc>
              <a:buFontTx/>
              <a:buNone/>
              <a:defRPr/>
            </a:pPr>
            <a:endParaRPr lang="en-US" alt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3200" dirty="0"/>
              <a:t>Where is the data entered</a:t>
            </a:r>
            <a:r>
              <a:rPr lang="en-US" altLang="en-US" dirty="0"/>
              <a:t>?</a:t>
            </a:r>
            <a:br>
              <a:rPr lang="en-US" altLang="en-US" dirty="0"/>
            </a:br>
            <a:endParaRPr lang="en-US" altLang="en-US" dirty="0"/>
          </a:p>
        </p:txBody>
      </p:sp>
      <p:sp>
        <p:nvSpPr>
          <p:cNvPr id="32771" name="Rectangle 3"/>
          <p:cNvSpPr>
            <a:spLocks noGrp="1" noChangeArrowheads="1"/>
          </p:cNvSpPr>
          <p:nvPr>
            <p:ph type="body" idx="1"/>
          </p:nvPr>
        </p:nvSpPr>
        <p:spPr>
          <a:xfrm>
            <a:off x="458788" y="830263"/>
            <a:ext cx="8077200" cy="427037"/>
          </a:xfrm>
        </p:spPr>
        <p:txBody>
          <a:bodyPr/>
          <a:lstStyle/>
          <a:p>
            <a:pPr lvl="1">
              <a:lnSpc>
                <a:spcPct val="90000"/>
              </a:lnSpc>
              <a:defRPr/>
            </a:pPr>
            <a:r>
              <a:rPr lang="en-US" altLang="en-US" sz="2400" dirty="0"/>
              <a:t>Look for the </a:t>
            </a:r>
            <a:r>
              <a:rPr lang="en-US" altLang="en-US" sz="2400" b="1" u="sng" dirty="0" smtClean="0">
                <a:solidFill>
                  <a:schemeClr val="bg1"/>
                </a:solidFill>
                <a:effectLst>
                  <a:glow rad="127000">
                    <a:srgbClr val="66CCFF"/>
                  </a:glow>
                  <a:outerShdw blurRad="38100" dist="38100" dir="2700000" algn="tl">
                    <a:schemeClr val="bg1">
                      <a:alpha val="79000"/>
                    </a:schemeClr>
                  </a:outerShdw>
                </a:effectLst>
              </a:rPr>
              <a:t>light  blue</a:t>
            </a:r>
            <a:r>
              <a:rPr lang="en-US" altLang="en-US" sz="2400" dirty="0" smtClean="0"/>
              <a:t> </a:t>
            </a:r>
            <a:r>
              <a:rPr lang="en-US" altLang="en-US" sz="2400" dirty="0"/>
              <a:t>boxes in the spreadsheet</a:t>
            </a:r>
          </a:p>
        </p:txBody>
      </p:sp>
      <p:pic>
        <p:nvPicPr>
          <p:cNvPr id="2" name="Picture 1"/>
          <p:cNvPicPr>
            <a:picLocks noChangeAspect="1"/>
          </p:cNvPicPr>
          <p:nvPr/>
        </p:nvPicPr>
        <p:blipFill>
          <a:blip r:embed="rId3"/>
          <a:stretch>
            <a:fillRect/>
          </a:stretch>
        </p:blipFill>
        <p:spPr>
          <a:xfrm>
            <a:off x="152400" y="1257300"/>
            <a:ext cx="8915400" cy="4495800"/>
          </a:xfrm>
          <a:prstGeom prst="rect">
            <a:avLst/>
          </a:prstGeom>
        </p:spPr>
      </p:pic>
      <p:sp>
        <p:nvSpPr>
          <p:cNvPr id="316421" name="AutoShape 5"/>
          <p:cNvSpPr>
            <a:spLocks noChangeArrowheads="1"/>
          </p:cNvSpPr>
          <p:nvPr/>
        </p:nvSpPr>
        <p:spPr bwMode="auto">
          <a:xfrm rot="808134">
            <a:off x="4488907" y="2179345"/>
            <a:ext cx="1643301" cy="121234"/>
          </a:xfrm>
          <a:prstGeom prst="leftArrow">
            <a:avLst>
              <a:gd name="adj1" fmla="val 50000"/>
              <a:gd name="adj2" fmla="val 94751"/>
            </a:avLst>
          </a:prstGeom>
          <a:solidFill>
            <a:srgbClr val="C00000"/>
          </a:solidFill>
          <a:ln w="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 name="TextBox 2"/>
          <p:cNvSpPr txBox="1"/>
          <p:nvPr/>
        </p:nvSpPr>
        <p:spPr>
          <a:xfrm>
            <a:off x="1295400" y="6060856"/>
            <a:ext cx="7010400" cy="646331"/>
          </a:xfrm>
          <a:prstGeom prst="rect">
            <a:avLst/>
          </a:prstGeom>
          <a:noFill/>
        </p:spPr>
        <p:txBody>
          <a:bodyPr wrap="square" rtlCol="0">
            <a:spAutoFit/>
          </a:bodyPr>
          <a:lstStyle/>
          <a:p>
            <a:r>
              <a:rPr lang="en-US" dirty="0" smtClean="0"/>
              <a:t>The tan boxes are calculations that will be filled after the data is entered</a:t>
            </a:r>
            <a:endParaRPr lang="en-US" dirty="0"/>
          </a:p>
        </p:txBody>
      </p:sp>
      <p:cxnSp>
        <p:nvCxnSpPr>
          <p:cNvPr id="5" name="Straight Arrow Connector 4"/>
          <p:cNvCxnSpPr/>
          <p:nvPr/>
        </p:nvCxnSpPr>
        <p:spPr>
          <a:xfrm flipV="1">
            <a:off x="2590800" y="5638800"/>
            <a:ext cx="990600" cy="457200"/>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92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decel="50000" fill="hold" grpId="0" nodeType="clickEffect">
                                  <p:stCondLst>
                                    <p:cond delay="0"/>
                                  </p:stCondLst>
                                  <p:childTnLst>
                                    <p:set>
                                      <p:cBhvr>
                                        <p:cTn id="6" dur="1" fill="hold">
                                          <p:stCondLst>
                                            <p:cond delay="0"/>
                                          </p:stCondLst>
                                        </p:cTn>
                                        <p:tgtEl>
                                          <p:spTgt spid="316421"/>
                                        </p:tgtEl>
                                        <p:attrNameLst>
                                          <p:attrName>style.visibility</p:attrName>
                                        </p:attrNameLst>
                                      </p:cBhvr>
                                      <p:to>
                                        <p:strVal val="visible"/>
                                      </p:to>
                                    </p:set>
                                    <p:anim calcmode="lin" valueType="num">
                                      <p:cBhvr additive="base">
                                        <p:cTn id="7" dur="500" fill="hold"/>
                                        <p:tgtEl>
                                          <p:spTgt spid="316421"/>
                                        </p:tgtEl>
                                        <p:attrNameLst>
                                          <p:attrName>ppt_x</p:attrName>
                                        </p:attrNameLst>
                                      </p:cBhvr>
                                      <p:tavLst>
                                        <p:tav tm="0">
                                          <p:val>
                                            <p:strVal val="1+#ppt_w/2"/>
                                          </p:val>
                                        </p:tav>
                                        <p:tav tm="100000">
                                          <p:val>
                                            <p:strVal val="#ppt_x"/>
                                          </p:val>
                                        </p:tav>
                                      </p:tavLst>
                                    </p:anim>
                                    <p:anim calcmode="lin" valueType="num">
                                      <p:cBhvr additive="base">
                                        <p:cTn id="8" dur="500" fill="hold"/>
                                        <p:tgtEl>
                                          <p:spTgt spid="31642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6" presetClass="emph" presetSubtype="0" fill="hold" grpId="1" nodeType="afterEffect">
                                  <p:stCondLst>
                                    <p:cond delay="0"/>
                                  </p:stCondLst>
                                  <p:childTnLst>
                                    <p:animScale>
                                      <p:cBhvr>
                                        <p:cTn id="11" dur="2000" fill="hold"/>
                                        <p:tgtEl>
                                          <p:spTgt spid="3164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1" grpId="0" animBg="1"/>
      <p:bldP spid="316421"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3200" dirty="0"/>
              <a:t>Where is the data entered</a:t>
            </a:r>
            <a:r>
              <a:rPr lang="en-US" altLang="en-US" dirty="0"/>
              <a:t>?</a:t>
            </a:r>
            <a:br>
              <a:rPr lang="en-US" altLang="en-US" dirty="0"/>
            </a:br>
            <a:endParaRPr lang="en-US" altLang="en-US" dirty="0"/>
          </a:p>
        </p:txBody>
      </p:sp>
      <p:sp>
        <p:nvSpPr>
          <p:cNvPr id="32771" name="Rectangle 3"/>
          <p:cNvSpPr>
            <a:spLocks noGrp="1" noChangeArrowheads="1"/>
          </p:cNvSpPr>
          <p:nvPr>
            <p:ph type="body" idx="1"/>
          </p:nvPr>
        </p:nvSpPr>
        <p:spPr>
          <a:xfrm>
            <a:off x="458788" y="830263"/>
            <a:ext cx="8077200" cy="427037"/>
          </a:xfrm>
        </p:spPr>
        <p:txBody>
          <a:bodyPr/>
          <a:lstStyle/>
          <a:p>
            <a:pPr lvl="1">
              <a:lnSpc>
                <a:spcPct val="90000"/>
              </a:lnSpc>
              <a:defRPr/>
            </a:pPr>
            <a:r>
              <a:rPr lang="en-US" altLang="en-US" sz="2400" dirty="0"/>
              <a:t>Look for the </a:t>
            </a:r>
            <a:r>
              <a:rPr lang="en-US" altLang="en-US" sz="2400" b="1" u="sng" dirty="0" smtClean="0">
                <a:solidFill>
                  <a:schemeClr val="bg1"/>
                </a:solidFill>
                <a:effectLst>
                  <a:glow rad="127000">
                    <a:srgbClr val="66CCFF"/>
                  </a:glow>
                  <a:outerShdw blurRad="38100" dist="38100" dir="2700000" algn="tl">
                    <a:schemeClr val="bg1">
                      <a:alpha val="79000"/>
                    </a:schemeClr>
                  </a:outerShdw>
                </a:effectLst>
              </a:rPr>
              <a:t>light  blue</a:t>
            </a:r>
            <a:r>
              <a:rPr lang="en-US" altLang="en-US" sz="2400" dirty="0" smtClean="0"/>
              <a:t> </a:t>
            </a:r>
            <a:r>
              <a:rPr lang="en-US" altLang="en-US" sz="2400" dirty="0"/>
              <a:t>boxes in the spreadsheet</a:t>
            </a:r>
          </a:p>
        </p:txBody>
      </p:sp>
      <p:pic>
        <p:nvPicPr>
          <p:cNvPr id="3" name="Picture 2"/>
          <p:cNvPicPr>
            <a:picLocks noChangeAspect="1"/>
          </p:cNvPicPr>
          <p:nvPr/>
        </p:nvPicPr>
        <p:blipFill>
          <a:blip r:embed="rId3"/>
          <a:stretch>
            <a:fillRect/>
          </a:stretch>
        </p:blipFill>
        <p:spPr>
          <a:xfrm>
            <a:off x="219075" y="2181224"/>
            <a:ext cx="8705850" cy="3000375"/>
          </a:xfrm>
          <a:prstGeom prst="rect">
            <a:avLst/>
          </a:prstGeom>
        </p:spPr>
      </p:pic>
      <p:sp>
        <p:nvSpPr>
          <p:cNvPr id="4" name="TextBox 3"/>
          <p:cNvSpPr txBox="1"/>
          <p:nvPr/>
        </p:nvSpPr>
        <p:spPr>
          <a:xfrm>
            <a:off x="981075" y="5760519"/>
            <a:ext cx="7705725" cy="369332"/>
          </a:xfrm>
          <a:prstGeom prst="rect">
            <a:avLst/>
          </a:prstGeom>
          <a:noFill/>
        </p:spPr>
        <p:txBody>
          <a:bodyPr wrap="square" rtlCol="0">
            <a:spAutoFit/>
          </a:bodyPr>
          <a:lstStyle/>
          <a:p>
            <a:r>
              <a:rPr lang="en-US" dirty="0" smtClean="0"/>
              <a:t>That was easy… but what about the small light blue boxes with letters?</a:t>
            </a:r>
            <a:endParaRPr lang="en-US" dirty="0"/>
          </a:p>
        </p:txBody>
      </p:sp>
      <p:cxnSp>
        <p:nvCxnSpPr>
          <p:cNvPr id="6" name="Straight Arrow Connector 5"/>
          <p:cNvCxnSpPr/>
          <p:nvPr/>
        </p:nvCxnSpPr>
        <p:spPr>
          <a:xfrm flipH="1" flipV="1">
            <a:off x="3733800" y="4572000"/>
            <a:ext cx="763588" cy="11885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590800" y="4503165"/>
            <a:ext cx="914400" cy="125735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243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19050"/>
            <a:ext cx="8229600" cy="666750"/>
          </a:xfrm>
        </p:spPr>
        <p:txBody>
          <a:bodyPr/>
          <a:lstStyle/>
          <a:p>
            <a:r>
              <a:rPr lang="en-US" sz="2800" dirty="0" smtClean="0">
                <a:solidFill>
                  <a:srgbClr val="0000FF"/>
                </a:solidFill>
              </a:rPr>
              <a:t>Keeping Notes on the Data</a:t>
            </a:r>
            <a:endParaRPr lang="en-US" sz="2800" dirty="0">
              <a:solidFill>
                <a:srgbClr val="0000FF"/>
              </a:solidFill>
            </a:endParaRPr>
          </a:p>
        </p:txBody>
      </p:sp>
      <p:pic>
        <p:nvPicPr>
          <p:cNvPr id="4" name="Picture 3"/>
          <p:cNvPicPr>
            <a:picLocks noChangeAspect="1"/>
          </p:cNvPicPr>
          <p:nvPr/>
        </p:nvPicPr>
        <p:blipFill>
          <a:blip r:embed="rId2"/>
          <a:stretch>
            <a:fillRect/>
          </a:stretch>
        </p:blipFill>
        <p:spPr>
          <a:xfrm>
            <a:off x="28575" y="2819400"/>
            <a:ext cx="8991600" cy="3165197"/>
          </a:xfrm>
          <a:prstGeom prst="rect">
            <a:avLst/>
          </a:prstGeom>
        </p:spPr>
      </p:pic>
      <p:sp>
        <p:nvSpPr>
          <p:cNvPr id="5" name="TextBox 4"/>
          <p:cNvSpPr txBox="1"/>
          <p:nvPr/>
        </p:nvSpPr>
        <p:spPr>
          <a:xfrm>
            <a:off x="533400" y="1143000"/>
            <a:ext cx="7696200" cy="1477328"/>
          </a:xfrm>
          <a:prstGeom prst="rect">
            <a:avLst/>
          </a:prstGeom>
          <a:noFill/>
        </p:spPr>
        <p:txBody>
          <a:bodyPr wrap="square" rtlCol="0">
            <a:spAutoFit/>
          </a:bodyPr>
          <a:lstStyle/>
          <a:p>
            <a:r>
              <a:rPr lang="en-US" dirty="0" smtClean="0"/>
              <a:t>The “N” stands for Notes. This page opens when the auditor clicks on the “N”.</a:t>
            </a:r>
          </a:p>
          <a:p>
            <a:endParaRPr lang="en-US" dirty="0"/>
          </a:p>
          <a:p>
            <a:r>
              <a:rPr lang="en-US" dirty="0" smtClean="0"/>
              <a:t>The Auditor can keep notes on </a:t>
            </a:r>
            <a:r>
              <a:rPr lang="en-US" dirty="0" smtClean="0">
                <a:solidFill>
                  <a:srgbClr val="0000FF"/>
                </a:solidFill>
              </a:rPr>
              <a:t>Data Derivation </a:t>
            </a:r>
            <a:r>
              <a:rPr lang="en-US" dirty="0" smtClean="0"/>
              <a:t>as well as notes on items that affect </a:t>
            </a:r>
            <a:r>
              <a:rPr lang="en-US" dirty="0" smtClean="0">
                <a:solidFill>
                  <a:srgbClr val="0000FF"/>
                </a:solidFill>
              </a:rPr>
              <a:t>Data Validity Grading  </a:t>
            </a:r>
            <a:endParaRPr lang="en-US" dirty="0">
              <a:solidFill>
                <a:srgbClr val="0000FF"/>
              </a:solidFill>
            </a:endParaRPr>
          </a:p>
        </p:txBody>
      </p:sp>
      <p:sp>
        <p:nvSpPr>
          <p:cNvPr id="7" name="Rounded Rectangle 6"/>
          <p:cNvSpPr/>
          <p:nvPr/>
        </p:nvSpPr>
        <p:spPr>
          <a:xfrm>
            <a:off x="3048000" y="4572000"/>
            <a:ext cx="14478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324600" y="4572000"/>
            <a:ext cx="17526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7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marL="0" indent="0">
              <a:buNone/>
            </a:pPr>
            <a:r>
              <a:rPr lang="en-US" sz="2400" dirty="0" smtClean="0"/>
              <a:t>By clicking on the “G” box the auditor can grade the data entry.  </a:t>
            </a:r>
            <a:endParaRPr lang="en-US" sz="2400" dirty="0"/>
          </a:p>
          <a:p>
            <a:pPr marL="0" indent="0">
              <a:buNone/>
            </a:pPr>
            <a:endParaRPr lang="en-US" sz="2400" dirty="0" smtClean="0"/>
          </a:p>
          <a:p>
            <a:pPr marL="0" indent="0">
              <a:buNone/>
            </a:pPr>
            <a:r>
              <a:rPr lang="en-US" sz="2400" dirty="0" smtClean="0"/>
              <a:t>For V6 there is a different way to grade the data whereby the Auditor can easily grade the data </a:t>
            </a:r>
            <a:r>
              <a:rPr lang="en-US" sz="2400" i="1" u="sng" dirty="0" smtClean="0"/>
              <a:t>easier</a:t>
            </a:r>
            <a:r>
              <a:rPr lang="en-US" sz="2400" dirty="0" smtClean="0"/>
              <a:t>… than V5. </a:t>
            </a:r>
            <a:endParaRPr lang="en-US" sz="2400" dirty="0"/>
          </a:p>
        </p:txBody>
      </p:sp>
      <p:sp>
        <p:nvSpPr>
          <p:cNvPr id="4" name="Title 1"/>
          <p:cNvSpPr>
            <a:spLocks noGrp="1"/>
          </p:cNvSpPr>
          <p:nvPr>
            <p:ph type="title"/>
          </p:nvPr>
        </p:nvSpPr>
        <p:spPr>
          <a:xfrm>
            <a:off x="457200" y="152400"/>
            <a:ext cx="8229600" cy="639762"/>
          </a:xfrm>
        </p:spPr>
        <p:txBody>
          <a:bodyPr/>
          <a:lstStyle/>
          <a:p>
            <a:r>
              <a:rPr lang="en-US" sz="2800" dirty="0" smtClean="0">
                <a:solidFill>
                  <a:srgbClr val="0000FF"/>
                </a:solidFill>
              </a:rPr>
              <a:t>Grading the Data</a:t>
            </a:r>
            <a:endParaRPr lang="en-US" sz="2800" dirty="0">
              <a:solidFill>
                <a:srgbClr val="0000FF"/>
              </a:solidFill>
            </a:endParaRPr>
          </a:p>
        </p:txBody>
      </p:sp>
    </p:spTree>
    <p:extLst>
      <p:ext uri="{BB962C8B-B14F-4D97-AF65-F5344CB8AC3E}">
        <p14:creationId xmlns:p14="http://schemas.microsoft.com/office/powerpoint/2010/main" val="2900295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A5B4E3-FE14-494C-AFBD-B450D5192446}"/>
              </a:ext>
            </a:extLst>
          </p:cNvPr>
          <p:cNvSpPr>
            <a:spLocks noGrp="1"/>
          </p:cNvSpPr>
          <p:nvPr>
            <p:ph type="title"/>
          </p:nvPr>
        </p:nvSpPr>
        <p:spPr>
          <a:xfrm>
            <a:off x="696083" y="102284"/>
            <a:ext cx="7751833" cy="504280"/>
          </a:xfrm>
          <a:solidFill>
            <a:srgbClr val="0070C0"/>
          </a:solidFill>
        </p:spPr>
        <p:txBody>
          <a:bodyPr/>
          <a:lstStyle/>
          <a:p>
            <a:r>
              <a:rPr lang="en-US" sz="2000" dirty="0">
                <a:solidFill>
                  <a:schemeClr val="bg1"/>
                </a:solidFill>
              </a:rPr>
              <a:t>Interactive Data Grading Worksheet</a:t>
            </a:r>
          </a:p>
        </p:txBody>
      </p:sp>
      <p:sp>
        <p:nvSpPr>
          <p:cNvPr id="3" name="Content Placeholder 2">
            <a:extLst>
              <a:ext uri="{FF2B5EF4-FFF2-40B4-BE49-F238E27FC236}">
                <a16:creationId xmlns:a16="http://schemas.microsoft.com/office/drawing/2014/main" xmlns="" id="{53A67F6B-8F07-4257-8699-1D0A1BB3C9FE}"/>
              </a:ext>
            </a:extLst>
          </p:cNvPr>
          <p:cNvSpPr>
            <a:spLocks noGrp="1"/>
          </p:cNvSpPr>
          <p:nvPr>
            <p:ph idx="1"/>
          </p:nvPr>
        </p:nvSpPr>
        <p:spPr>
          <a:xfrm>
            <a:off x="1172390" y="644595"/>
            <a:ext cx="6799217" cy="369332"/>
          </a:xfrm>
        </p:spPr>
        <p:txBody>
          <a:bodyPr>
            <a:noAutofit/>
          </a:bodyPr>
          <a:lstStyle/>
          <a:p>
            <a:pPr marL="0" indent="0">
              <a:buNone/>
            </a:pPr>
            <a:r>
              <a:rPr lang="en-US" sz="1400" dirty="0"/>
              <a:t>Grading rates the trustworthiness (1-10) of data on a scale of 1-10, </a:t>
            </a:r>
            <a:r>
              <a:rPr lang="en-US" sz="1400" b="1" i="1" dirty="0"/>
              <a:t>process-based</a:t>
            </a:r>
            <a:endParaRPr lang="en-US" sz="1400" dirty="0"/>
          </a:p>
        </p:txBody>
      </p:sp>
      <p:sp>
        <p:nvSpPr>
          <p:cNvPr id="5" name="TextBox 4">
            <a:extLst>
              <a:ext uri="{FF2B5EF4-FFF2-40B4-BE49-F238E27FC236}">
                <a16:creationId xmlns:a16="http://schemas.microsoft.com/office/drawing/2014/main" xmlns="" id="{7A0D78A9-E72A-4CB6-91CC-19A63826B2EB}"/>
              </a:ext>
            </a:extLst>
          </p:cNvPr>
          <p:cNvSpPr txBox="1"/>
          <p:nvPr/>
        </p:nvSpPr>
        <p:spPr>
          <a:xfrm>
            <a:off x="152400" y="6386384"/>
            <a:ext cx="8719930" cy="369332"/>
          </a:xfrm>
          <a:prstGeom prst="rect">
            <a:avLst/>
          </a:prstGeom>
          <a:noFill/>
        </p:spPr>
        <p:txBody>
          <a:bodyPr wrap="square" rtlCol="0">
            <a:spAutoFit/>
          </a:bodyPr>
          <a:lstStyle/>
          <a:p>
            <a:r>
              <a:rPr lang="en-US" sz="1800" dirty="0"/>
              <a:t>Answers to questions result in an assigned grading. Limiting condition is identified.  </a:t>
            </a:r>
          </a:p>
        </p:txBody>
      </p:sp>
      <p:pic>
        <p:nvPicPr>
          <p:cNvPr id="8" name="Picture 7">
            <a:extLst>
              <a:ext uri="{FF2B5EF4-FFF2-40B4-BE49-F238E27FC236}">
                <a16:creationId xmlns:a16="http://schemas.microsoft.com/office/drawing/2014/main" xmlns="" id="{8C31ED55-28DB-4000-A164-E9C3302918B0}"/>
              </a:ext>
            </a:extLst>
          </p:cNvPr>
          <p:cNvPicPr>
            <a:picLocks noChangeAspect="1"/>
          </p:cNvPicPr>
          <p:nvPr/>
        </p:nvPicPr>
        <p:blipFill>
          <a:blip r:embed="rId2"/>
          <a:stretch>
            <a:fillRect/>
          </a:stretch>
        </p:blipFill>
        <p:spPr>
          <a:xfrm>
            <a:off x="1" y="959623"/>
            <a:ext cx="9059090" cy="5426761"/>
          </a:xfrm>
          <a:prstGeom prst="rect">
            <a:avLst/>
          </a:prstGeom>
        </p:spPr>
      </p:pic>
      <p:cxnSp>
        <p:nvCxnSpPr>
          <p:cNvPr id="9" name="Straight Arrow Connector 8">
            <a:extLst>
              <a:ext uri="{FF2B5EF4-FFF2-40B4-BE49-F238E27FC236}">
                <a16:creationId xmlns:a16="http://schemas.microsoft.com/office/drawing/2014/main" xmlns="" id="{FAF3B450-5F05-4897-808F-1E2A02703C2C}"/>
              </a:ext>
            </a:extLst>
          </p:cNvPr>
          <p:cNvCxnSpPr>
            <a:cxnSpLocks/>
          </p:cNvCxnSpPr>
          <p:nvPr/>
        </p:nvCxnSpPr>
        <p:spPr>
          <a:xfrm flipV="1">
            <a:off x="8543474" y="4918166"/>
            <a:ext cx="117200" cy="140785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790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7188"/>
            <a:ext cx="3386138" cy="2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31975"/>
            <a:ext cx="2743200" cy="253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ext Box 6"/>
          <p:cNvSpPr txBox="1">
            <a:spLocks noChangeArrowheads="1"/>
          </p:cNvSpPr>
          <p:nvPr/>
        </p:nvSpPr>
        <p:spPr bwMode="auto">
          <a:xfrm>
            <a:off x="5099050" y="1465263"/>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Production Mag Meter</a:t>
            </a:r>
          </a:p>
        </p:txBody>
      </p:sp>
      <p:sp>
        <p:nvSpPr>
          <p:cNvPr id="13317" name="Text Box 7"/>
          <p:cNvSpPr txBox="1">
            <a:spLocks noChangeArrowheads="1"/>
          </p:cNvSpPr>
          <p:nvPr/>
        </p:nvSpPr>
        <p:spPr bwMode="auto">
          <a:xfrm>
            <a:off x="4191000" y="639763"/>
            <a:ext cx="320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t>Production Venturi Meter</a:t>
            </a:r>
          </a:p>
        </p:txBody>
      </p:sp>
      <p:pic>
        <p:nvPicPr>
          <p:cNvPr id="133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25" y="4876800"/>
            <a:ext cx="2459037"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Text Box 6"/>
          <p:cNvSpPr txBox="1">
            <a:spLocks noChangeArrowheads="1"/>
          </p:cNvSpPr>
          <p:nvPr/>
        </p:nvSpPr>
        <p:spPr bwMode="auto">
          <a:xfrm>
            <a:off x="122238" y="5233988"/>
            <a:ext cx="29733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t>Wholesale 16”Turbine meter</a:t>
            </a:r>
          </a:p>
        </p:txBody>
      </p:sp>
    </p:spTree>
    <p:extLst>
      <p:ext uri="{BB962C8B-B14F-4D97-AF65-F5344CB8AC3E}">
        <p14:creationId xmlns:p14="http://schemas.microsoft.com/office/powerpoint/2010/main" val="29968067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640825" y="424699"/>
            <a:ext cx="7553739" cy="553998"/>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000" b="1" dirty="0">
                <a:solidFill>
                  <a:schemeClr val="bg1"/>
                </a:solidFill>
              </a:rPr>
              <a:t>Ongoing Water Audit Data Collection</a:t>
            </a:r>
            <a:endParaRPr lang="en-US" sz="3000" dirty="0">
              <a:solidFill>
                <a:schemeClr val="bg1"/>
              </a:solidFill>
            </a:endParaRPr>
          </a:p>
        </p:txBody>
      </p:sp>
      <p:sp>
        <p:nvSpPr>
          <p:cNvPr id="3" name="TextBox 2"/>
          <p:cNvSpPr txBox="1"/>
          <p:nvPr/>
        </p:nvSpPr>
        <p:spPr>
          <a:xfrm>
            <a:off x="954196" y="1276944"/>
            <a:ext cx="7138442" cy="830997"/>
          </a:xfrm>
          <a:prstGeom prst="rect">
            <a:avLst/>
          </a:prstGeom>
          <a:noFill/>
        </p:spPr>
        <p:txBody>
          <a:bodyPr wrap="square" rtlCol="0">
            <a:spAutoFit/>
          </a:bodyPr>
          <a:lstStyle/>
          <a:p>
            <a:r>
              <a:rPr lang="en-US" sz="2400" dirty="0"/>
              <a:t>Water utilities compile large amounts of data from information systems, including those listed below</a:t>
            </a:r>
          </a:p>
        </p:txBody>
      </p:sp>
      <p:graphicFrame>
        <p:nvGraphicFramePr>
          <p:cNvPr id="8" name="Table 7"/>
          <p:cNvGraphicFramePr>
            <a:graphicFrameLocks noGrp="1"/>
          </p:cNvGraphicFramePr>
          <p:nvPr>
            <p:extLst/>
          </p:nvPr>
        </p:nvGraphicFramePr>
        <p:xfrm>
          <a:off x="792984" y="2351451"/>
          <a:ext cx="7138442" cy="4016220"/>
        </p:xfrm>
        <a:graphic>
          <a:graphicData uri="http://schemas.openxmlformats.org/drawingml/2006/table">
            <a:tbl>
              <a:tblPr firstRow="1" bandRow="1">
                <a:tableStyleId>{5C22544A-7EE6-4342-B048-85BDC9FD1C3A}</a:tableStyleId>
              </a:tblPr>
              <a:tblGrid>
                <a:gridCol w="3569221">
                  <a:extLst>
                    <a:ext uri="{9D8B030D-6E8A-4147-A177-3AD203B41FA5}">
                      <a16:colId xmlns:a16="http://schemas.microsoft.com/office/drawing/2014/main" xmlns="" val="20000"/>
                    </a:ext>
                  </a:extLst>
                </a:gridCol>
                <a:gridCol w="3569221">
                  <a:extLst>
                    <a:ext uri="{9D8B030D-6E8A-4147-A177-3AD203B41FA5}">
                      <a16:colId xmlns:a16="http://schemas.microsoft.com/office/drawing/2014/main" xmlns="" val="20001"/>
                    </a:ext>
                  </a:extLst>
                </a:gridCol>
              </a:tblGrid>
              <a:tr h="510082">
                <a:tc>
                  <a:txBody>
                    <a:bodyPr/>
                    <a:lstStyle/>
                    <a:p>
                      <a:pPr algn="ctr"/>
                      <a:r>
                        <a:rPr lang="en-US" sz="1400" dirty="0">
                          <a:solidFill>
                            <a:schemeClr val="tx1"/>
                          </a:solidFill>
                        </a:rPr>
                        <a:t>Data</a:t>
                      </a:r>
                    </a:p>
                  </a:txBody>
                  <a:tcPr marL="68580" marR="68580" marT="34290" marB="34290">
                    <a:solidFill>
                      <a:srgbClr val="0099CC"/>
                    </a:solidFill>
                  </a:tcPr>
                </a:tc>
                <a:tc>
                  <a:txBody>
                    <a:bodyPr/>
                    <a:lstStyle/>
                    <a:p>
                      <a:pPr algn="ctr"/>
                      <a:r>
                        <a:rPr lang="en-US" sz="1400" dirty="0">
                          <a:solidFill>
                            <a:schemeClr val="tx1"/>
                          </a:solidFill>
                        </a:rPr>
                        <a:t>Information Source</a:t>
                      </a:r>
                    </a:p>
                  </a:txBody>
                  <a:tcPr marL="68580" marR="68580" marT="34290" marB="34290">
                    <a:solidFill>
                      <a:srgbClr val="0099CC"/>
                    </a:solidFill>
                  </a:tcPr>
                </a:tc>
                <a:extLst>
                  <a:ext uri="{0D108BD9-81ED-4DB2-BD59-A6C34878D82A}">
                    <a16:rowId xmlns:a16="http://schemas.microsoft.com/office/drawing/2014/main" xmlns="" val="10000"/>
                  </a:ext>
                </a:extLst>
              </a:tr>
              <a:tr h="676529">
                <a:tc>
                  <a:txBody>
                    <a:bodyPr/>
                    <a:lstStyle/>
                    <a:p>
                      <a:r>
                        <a:rPr lang="en-US" sz="1400" dirty="0"/>
                        <a:t>Production flows, pressures</a:t>
                      </a:r>
                    </a:p>
                  </a:txBody>
                  <a:tcPr marL="68580" marR="68580" marT="34290" marB="34290">
                    <a:solidFill>
                      <a:srgbClr val="C8DFF6"/>
                    </a:solidFill>
                  </a:tcPr>
                </a:tc>
                <a:tc>
                  <a:txBody>
                    <a:bodyPr/>
                    <a:lstStyle/>
                    <a:p>
                      <a:r>
                        <a:rPr lang="en-US" sz="1400" dirty="0"/>
                        <a:t>Supervisory Control and Data Acquisition (SCADA) systems</a:t>
                      </a:r>
                    </a:p>
                  </a:txBody>
                  <a:tcPr marL="68580" marR="68580" marT="34290" marB="34290">
                    <a:solidFill>
                      <a:srgbClr val="C8DFF6"/>
                    </a:solidFill>
                  </a:tcPr>
                </a:tc>
                <a:extLst>
                  <a:ext uri="{0D108BD9-81ED-4DB2-BD59-A6C34878D82A}">
                    <a16:rowId xmlns:a16="http://schemas.microsoft.com/office/drawing/2014/main" xmlns="" val="10001"/>
                  </a:ext>
                </a:extLst>
              </a:tr>
              <a:tr h="676529">
                <a:tc>
                  <a:txBody>
                    <a:bodyPr/>
                    <a:lstStyle/>
                    <a:p>
                      <a:r>
                        <a:rPr lang="en-US" sz="1400" dirty="0"/>
                        <a:t>Customer meter data</a:t>
                      </a:r>
                    </a:p>
                  </a:txBody>
                  <a:tcPr marL="68580" marR="68580" marT="34290" marB="34290">
                    <a:solidFill>
                      <a:srgbClr val="C8DFF6"/>
                    </a:solidFill>
                  </a:tcPr>
                </a:tc>
                <a:tc>
                  <a:txBody>
                    <a:bodyPr/>
                    <a:lstStyle/>
                    <a:p>
                      <a:r>
                        <a:rPr lang="en-US" sz="1400" dirty="0"/>
                        <a:t>Meter Management System or Customer Information System </a:t>
                      </a:r>
                    </a:p>
                  </a:txBody>
                  <a:tcPr marL="68580" marR="68580" marT="34290" marB="34290">
                    <a:solidFill>
                      <a:srgbClr val="C8DFF6"/>
                    </a:solidFill>
                  </a:tcPr>
                </a:tc>
                <a:extLst>
                  <a:ext uri="{0D108BD9-81ED-4DB2-BD59-A6C34878D82A}">
                    <a16:rowId xmlns:a16="http://schemas.microsoft.com/office/drawing/2014/main" xmlns="" val="10002"/>
                  </a:ext>
                </a:extLst>
              </a:tr>
              <a:tr h="676529">
                <a:tc>
                  <a:txBody>
                    <a:bodyPr/>
                    <a:lstStyle/>
                    <a:p>
                      <a:r>
                        <a:rPr lang="en-US" sz="1400" dirty="0"/>
                        <a:t>Customer billing data</a:t>
                      </a:r>
                    </a:p>
                  </a:txBody>
                  <a:tcPr marL="68580" marR="68580" marT="34290" marB="34290">
                    <a:solidFill>
                      <a:srgbClr val="C8DFF6"/>
                    </a:solidFill>
                  </a:tcPr>
                </a:tc>
                <a:tc>
                  <a:txBody>
                    <a:bodyPr/>
                    <a:lstStyle/>
                    <a:p>
                      <a:r>
                        <a:rPr lang="en-US" sz="1400" dirty="0"/>
                        <a:t>Customer Billing System or Customer Information System </a:t>
                      </a:r>
                    </a:p>
                  </a:txBody>
                  <a:tcPr marL="68580" marR="68580" marT="34290" marB="34290">
                    <a:solidFill>
                      <a:srgbClr val="C8DFF6"/>
                    </a:solidFill>
                  </a:tcPr>
                </a:tc>
                <a:extLst>
                  <a:ext uri="{0D108BD9-81ED-4DB2-BD59-A6C34878D82A}">
                    <a16:rowId xmlns:a16="http://schemas.microsoft.com/office/drawing/2014/main" xmlns="" val="10003"/>
                  </a:ext>
                </a:extLst>
              </a:tr>
              <a:tr h="966469">
                <a:tc>
                  <a:txBody>
                    <a:bodyPr/>
                    <a:lstStyle/>
                    <a:p>
                      <a:r>
                        <a:rPr lang="en-US" sz="1400" dirty="0"/>
                        <a:t>System maintenance data</a:t>
                      </a:r>
                    </a:p>
                  </a:txBody>
                  <a:tcPr marL="68580" marR="68580" marT="34290" marB="34290">
                    <a:solidFill>
                      <a:srgbClr val="C8DFF6"/>
                    </a:solidFill>
                  </a:tcPr>
                </a:tc>
                <a:tc>
                  <a:txBody>
                    <a:bodyPr/>
                    <a:lstStyle/>
                    <a:p>
                      <a:r>
                        <a:rPr lang="en-US" sz="1400" dirty="0"/>
                        <a:t>Computerized Maintenance Management System and/or Geographic Information System </a:t>
                      </a:r>
                    </a:p>
                  </a:txBody>
                  <a:tcPr marL="68580" marR="68580" marT="34290" marB="34290">
                    <a:solidFill>
                      <a:srgbClr val="C8DFF6"/>
                    </a:solidFill>
                  </a:tcPr>
                </a:tc>
                <a:extLst>
                  <a:ext uri="{0D108BD9-81ED-4DB2-BD59-A6C34878D82A}">
                    <a16:rowId xmlns:a16="http://schemas.microsoft.com/office/drawing/2014/main" xmlns="" val="10004"/>
                  </a:ext>
                </a:extLst>
              </a:tr>
              <a:tr h="510082">
                <a:tc>
                  <a:txBody>
                    <a:bodyPr/>
                    <a:lstStyle/>
                    <a:p>
                      <a:r>
                        <a:rPr lang="en-US" sz="1400" dirty="0"/>
                        <a:t>Capital Program data</a:t>
                      </a:r>
                    </a:p>
                  </a:txBody>
                  <a:tcPr marL="68580" marR="68580" marT="34290" marB="34290">
                    <a:solidFill>
                      <a:srgbClr val="C8DFF6"/>
                    </a:solidFill>
                  </a:tcPr>
                </a:tc>
                <a:tc>
                  <a:txBody>
                    <a:bodyPr/>
                    <a:lstStyle/>
                    <a:p>
                      <a:r>
                        <a:rPr lang="en-US" sz="1400" dirty="0"/>
                        <a:t>Capital Program Tracking System </a:t>
                      </a:r>
                    </a:p>
                  </a:txBody>
                  <a:tcPr marL="68580" marR="68580" marT="34290" marB="34290">
                    <a:solidFill>
                      <a:srgbClr val="C8DFF6"/>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7656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2133600" y="2060575"/>
          <a:ext cx="5232400" cy="4168775"/>
        </p:xfrm>
        <a:graphic>
          <a:graphicData uri="http://schemas.openxmlformats.org/presentationml/2006/ole">
            <mc:AlternateContent xmlns:mc="http://schemas.openxmlformats.org/markup-compatibility/2006">
              <mc:Choice xmlns:v="urn:schemas-microsoft-com:vml" Requires="v">
                <p:oleObj spid="_x0000_s20502" name="Picture" r:id="rId4" imgW="1876044" imgH="1496568" progId="Word.Picture.8">
                  <p:embed/>
                </p:oleObj>
              </mc:Choice>
              <mc:Fallback>
                <p:oleObj name="Picture" r:id="rId4" imgW="1876044" imgH="149656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060575"/>
                        <a:ext cx="52324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3" name="Rectangle 3"/>
          <p:cNvSpPr>
            <a:spLocks noChangeArrowheads="1"/>
          </p:cNvSpPr>
          <p:nvPr/>
        </p:nvSpPr>
        <p:spPr bwMode="auto">
          <a:xfrm>
            <a:off x="1752600" y="4495800"/>
            <a:ext cx="2362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kumimoji="1" lang="en-US" altLang="en-US" sz="2800" b="1" dirty="0">
                <a:solidFill>
                  <a:srgbClr val="0033CC"/>
                </a:solidFill>
                <a:latin typeface="Times New Roman" panose="02020603050405020304" pitchFamily="18" charset="0"/>
              </a:rPr>
              <a:t>Water Pumped</a:t>
            </a:r>
            <a:endParaRPr kumimoji="1" lang="en-US" altLang="en-US" sz="800" dirty="0">
              <a:solidFill>
                <a:srgbClr val="0033CC"/>
              </a:solidFill>
              <a:latin typeface="Times New Roman" panose="02020603050405020304" pitchFamily="18" charset="0"/>
            </a:endParaRPr>
          </a:p>
          <a:p>
            <a:pPr>
              <a:spcBef>
                <a:spcPct val="0"/>
              </a:spcBef>
              <a:buFontTx/>
              <a:buNone/>
            </a:pPr>
            <a:endParaRPr kumimoji="1" lang="en-US" altLang="en-US" sz="800" dirty="0">
              <a:latin typeface="Times New Roman" panose="02020603050405020304" pitchFamily="18" charset="0"/>
            </a:endParaRPr>
          </a:p>
        </p:txBody>
      </p:sp>
      <p:sp>
        <p:nvSpPr>
          <p:cNvPr id="15364" name="Rectangle 4"/>
          <p:cNvSpPr>
            <a:spLocks noChangeArrowheads="1"/>
          </p:cNvSpPr>
          <p:nvPr/>
        </p:nvSpPr>
        <p:spPr bwMode="auto">
          <a:xfrm>
            <a:off x="5257800" y="3962399"/>
            <a:ext cx="1905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400"/>
              </a:spcBef>
              <a:buFontTx/>
              <a:buNone/>
            </a:pPr>
            <a:r>
              <a:rPr kumimoji="1" lang="en-US" altLang="en-US" sz="2800" b="1" dirty="0">
                <a:solidFill>
                  <a:srgbClr val="0033CC"/>
                </a:solidFill>
                <a:latin typeface="Times New Roman" panose="02020603050405020304" pitchFamily="18" charset="0"/>
              </a:rPr>
              <a:t>Water Sold</a:t>
            </a:r>
            <a:endParaRPr kumimoji="1" lang="en-US" altLang="en-US" sz="1000" dirty="0">
              <a:solidFill>
                <a:srgbClr val="0033CC"/>
              </a:solidFill>
              <a:latin typeface="Times New Roman" panose="02020603050405020304" pitchFamily="18" charset="0"/>
            </a:endParaRPr>
          </a:p>
          <a:p>
            <a:pPr>
              <a:spcBef>
                <a:spcPts val="400"/>
              </a:spcBef>
              <a:buFontTx/>
              <a:buNone/>
            </a:pPr>
            <a:r>
              <a:rPr kumimoji="1" lang="en-US" altLang="en-US" sz="1000" dirty="0">
                <a:latin typeface="Times New Roman" panose="02020603050405020304" pitchFamily="18" charset="0"/>
              </a:rPr>
              <a:t> </a:t>
            </a:r>
          </a:p>
          <a:p>
            <a:pPr>
              <a:spcBef>
                <a:spcPts val="400"/>
              </a:spcBef>
              <a:buFontTx/>
              <a:buNone/>
            </a:pPr>
            <a:endParaRPr kumimoji="1" lang="en-US" altLang="en-US" sz="1000" dirty="0">
              <a:latin typeface="Times New Roman" panose="02020603050405020304" pitchFamily="18" charset="0"/>
            </a:endParaRPr>
          </a:p>
          <a:p>
            <a:pPr>
              <a:spcBef>
                <a:spcPts val="400"/>
              </a:spcBef>
              <a:buFontTx/>
              <a:buNone/>
            </a:pPr>
            <a:r>
              <a:rPr kumimoji="1" lang="en-US" altLang="en-US" sz="1000" dirty="0">
                <a:latin typeface="Times New Roman" panose="02020603050405020304" pitchFamily="18" charset="0"/>
              </a:rPr>
              <a:t>    </a:t>
            </a:r>
          </a:p>
          <a:p>
            <a:pPr>
              <a:spcBef>
                <a:spcPts val="400"/>
              </a:spcBef>
              <a:buFontTx/>
              <a:buNone/>
            </a:pPr>
            <a:endParaRPr kumimoji="1" lang="en-US" altLang="en-US" sz="1000" dirty="0">
              <a:latin typeface="Times New Roman" panose="02020603050405020304" pitchFamily="18" charset="0"/>
            </a:endParaRPr>
          </a:p>
        </p:txBody>
      </p:sp>
      <p:sp>
        <p:nvSpPr>
          <p:cNvPr id="15365" name="TextBox 1"/>
          <p:cNvSpPr txBox="1">
            <a:spLocks noChangeArrowheads="1"/>
          </p:cNvSpPr>
          <p:nvPr/>
        </p:nvSpPr>
        <p:spPr bwMode="auto">
          <a:xfrm>
            <a:off x="2815590" y="1469875"/>
            <a:ext cx="351282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33CC"/>
                </a:solidFill>
              </a:rPr>
              <a:t>Where did it all go??</a:t>
            </a:r>
          </a:p>
        </p:txBody>
      </p:sp>
      <p:sp>
        <p:nvSpPr>
          <p:cNvPr id="2" name="TextBox 1"/>
          <p:cNvSpPr txBox="1"/>
          <p:nvPr/>
        </p:nvSpPr>
        <p:spPr>
          <a:xfrm>
            <a:off x="609600" y="184805"/>
            <a:ext cx="8153400" cy="523220"/>
          </a:xfrm>
          <a:prstGeom prst="rect">
            <a:avLst/>
          </a:prstGeom>
          <a:noFill/>
        </p:spPr>
        <p:txBody>
          <a:bodyPr wrap="square" rtlCol="0">
            <a:spAutoFit/>
          </a:bodyPr>
          <a:lstStyle/>
          <a:p>
            <a:r>
              <a:rPr lang="en-US" sz="2800" dirty="0" smtClean="0">
                <a:solidFill>
                  <a:srgbClr val="0033CC"/>
                </a:solidFill>
              </a:rPr>
              <a:t>Water Produced </a:t>
            </a:r>
            <a:r>
              <a:rPr lang="en-US" sz="2800" i="1" dirty="0" smtClean="0">
                <a:solidFill>
                  <a:srgbClr val="0033CC"/>
                </a:solidFill>
              </a:rPr>
              <a:t>never</a:t>
            </a:r>
            <a:r>
              <a:rPr lang="en-US" sz="2800" dirty="0" smtClean="0">
                <a:solidFill>
                  <a:srgbClr val="0033CC"/>
                </a:solidFill>
              </a:rPr>
              <a:t> equals Water Consumed…</a:t>
            </a:r>
            <a:endParaRPr lang="en-US" sz="2800" dirty="0">
              <a:solidFill>
                <a:srgbClr val="0033CC"/>
              </a:solidFill>
            </a:endParaRPr>
          </a:p>
        </p:txBody>
      </p:sp>
    </p:spTree>
    <p:extLst>
      <p:ext uri="{BB962C8B-B14F-4D97-AF65-F5344CB8AC3E}">
        <p14:creationId xmlns:p14="http://schemas.microsoft.com/office/powerpoint/2010/main" val="92498867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397152" y="539198"/>
            <a:ext cx="8521148" cy="553998"/>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000" b="1" dirty="0">
                <a:solidFill>
                  <a:schemeClr val="bg1"/>
                </a:solidFill>
              </a:rPr>
              <a:t>Monthly Tracking vs. the Annual Water Audit</a:t>
            </a:r>
          </a:p>
        </p:txBody>
      </p:sp>
      <p:sp>
        <p:nvSpPr>
          <p:cNvPr id="3" name="TextBox 2"/>
          <p:cNvSpPr txBox="1"/>
          <p:nvPr/>
        </p:nvSpPr>
        <p:spPr>
          <a:xfrm>
            <a:off x="2035969" y="4596876"/>
            <a:ext cx="5886450" cy="276999"/>
          </a:xfrm>
          <a:prstGeom prst="rect">
            <a:avLst/>
          </a:prstGeom>
          <a:noFill/>
        </p:spPr>
        <p:txBody>
          <a:bodyPr wrap="square" rtlCol="0">
            <a:spAutoFit/>
          </a:bodyPr>
          <a:lstStyle/>
          <a:p>
            <a:pPr marL="557213" indent="-557213"/>
            <a:r>
              <a:rPr lang="en-US" sz="1200" dirty="0"/>
              <a:t>*+/- Master Meter &amp; Supply Error Adjustment</a:t>
            </a:r>
          </a:p>
        </p:txBody>
      </p:sp>
      <p:sp>
        <p:nvSpPr>
          <p:cNvPr id="4" name="TextBox 3"/>
          <p:cNvSpPr txBox="1"/>
          <p:nvPr/>
        </p:nvSpPr>
        <p:spPr>
          <a:xfrm>
            <a:off x="483704" y="5443605"/>
            <a:ext cx="7898295" cy="1315745"/>
          </a:xfrm>
          <a:prstGeom prst="rect">
            <a:avLst/>
          </a:prstGeom>
          <a:noFill/>
        </p:spPr>
        <p:txBody>
          <a:bodyPr wrap="square" rtlCol="0">
            <a:spAutoFit/>
          </a:bodyPr>
          <a:lstStyle/>
          <a:p>
            <a:pPr>
              <a:spcAft>
                <a:spcPts val="900"/>
              </a:spcAft>
            </a:pPr>
            <a:r>
              <a:rPr lang="en-US" sz="2400" b="1" i="1" dirty="0"/>
              <a:t>Seven key volumes to assemble on a monthly basis!</a:t>
            </a:r>
          </a:p>
          <a:p>
            <a:r>
              <a:rPr lang="en-US" sz="2400" b="1" i="1" dirty="0"/>
              <a:t>If you track them each month, the annual Water Audit will be smooth! </a:t>
            </a:r>
          </a:p>
        </p:txBody>
      </p:sp>
      <p:graphicFrame>
        <p:nvGraphicFramePr>
          <p:cNvPr id="2" name="Table 1"/>
          <p:cNvGraphicFramePr>
            <a:graphicFrameLocks noGrp="1"/>
          </p:cNvGraphicFramePr>
          <p:nvPr>
            <p:extLst/>
          </p:nvPr>
        </p:nvGraphicFramePr>
        <p:xfrm>
          <a:off x="1451114" y="1414395"/>
          <a:ext cx="5996608" cy="3959360"/>
        </p:xfrm>
        <a:graphic>
          <a:graphicData uri="http://schemas.openxmlformats.org/drawingml/2006/table">
            <a:tbl>
              <a:tblPr firstRow="1" bandRow="1">
                <a:tableStyleId>{5C22544A-7EE6-4342-B048-85BDC9FD1C3A}</a:tableStyleId>
              </a:tblPr>
              <a:tblGrid>
                <a:gridCol w="2903063">
                  <a:extLst>
                    <a:ext uri="{9D8B030D-6E8A-4147-A177-3AD203B41FA5}">
                      <a16:colId xmlns:a16="http://schemas.microsoft.com/office/drawing/2014/main" xmlns="" val="20000"/>
                    </a:ext>
                  </a:extLst>
                </a:gridCol>
                <a:gridCol w="3093545">
                  <a:extLst>
                    <a:ext uri="{9D8B030D-6E8A-4147-A177-3AD203B41FA5}">
                      <a16:colId xmlns:a16="http://schemas.microsoft.com/office/drawing/2014/main" xmlns="" val="20001"/>
                    </a:ext>
                  </a:extLst>
                </a:gridCol>
              </a:tblGrid>
              <a:tr h="322679">
                <a:tc>
                  <a:txBody>
                    <a:bodyPr/>
                    <a:lstStyle/>
                    <a:p>
                      <a:pPr algn="ctr"/>
                      <a:r>
                        <a:rPr lang="en-US" sz="1400" dirty="0">
                          <a:solidFill>
                            <a:schemeClr val="bg1"/>
                          </a:solidFill>
                        </a:rPr>
                        <a:t>Monthly</a:t>
                      </a:r>
                    </a:p>
                  </a:txBody>
                  <a:tcPr marL="68580" marR="68580" marT="34290" marB="34290">
                    <a:solidFill>
                      <a:srgbClr val="0070C0"/>
                    </a:solidFill>
                  </a:tcPr>
                </a:tc>
                <a:tc>
                  <a:txBody>
                    <a:bodyPr/>
                    <a:lstStyle/>
                    <a:p>
                      <a:pPr algn="ctr"/>
                      <a:r>
                        <a:rPr lang="en-US" sz="1400" dirty="0">
                          <a:solidFill>
                            <a:schemeClr val="bg1"/>
                          </a:solidFill>
                        </a:rPr>
                        <a:t>Annual</a:t>
                      </a:r>
                    </a:p>
                  </a:txBody>
                  <a:tcPr marL="68580" marR="68580" marT="34290" marB="34290">
                    <a:solidFill>
                      <a:srgbClr val="0070C0"/>
                    </a:solidFill>
                  </a:tcPr>
                </a:tc>
                <a:extLst>
                  <a:ext uri="{0D108BD9-81ED-4DB2-BD59-A6C34878D82A}">
                    <a16:rowId xmlns:a16="http://schemas.microsoft.com/office/drawing/2014/main" xmlns="" val="10000"/>
                  </a:ext>
                </a:extLst>
              </a:tr>
              <a:tr h="322679">
                <a:tc>
                  <a:txBody>
                    <a:bodyPr/>
                    <a:lstStyle/>
                    <a:p>
                      <a:r>
                        <a:rPr lang="en-US" sz="1400" dirty="0"/>
                        <a:t>Volume from Own Sources*</a:t>
                      </a:r>
                    </a:p>
                  </a:txBody>
                  <a:tcPr marL="68580" marR="68580" marT="34290" marB="34290">
                    <a:solidFill>
                      <a:srgbClr val="7AB1EE"/>
                    </a:solidFill>
                  </a:tcPr>
                </a:tc>
                <a:tc>
                  <a:txBody>
                    <a:bodyPr/>
                    <a:lstStyle/>
                    <a:p>
                      <a:r>
                        <a:rPr lang="en-US" sz="1400" dirty="0"/>
                        <a:t>Data Validity Score</a:t>
                      </a:r>
                    </a:p>
                  </a:txBody>
                  <a:tcPr marL="68580" marR="68580" marT="34290" marB="34290">
                    <a:solidFill>
                      <a:srgbClr val="7AB1EE"/>
                    </a:solidFill>
                  </a:tcPr>
                </a:tc>
                <a:extLst>
                  <a:ext uri="{0D108BD9-81ED-4DB2-BD59-A6C34878D82A}">
                    <a16:rowId xmlns:a16="http://schemas.microsoft.com/office/drawing/2014/main" xmlns="" val="10001"/>
                  </a:ext>
                </a:extLst>
              </a:tr>
              <a:tr h="566869">
                <a:tc>
                  <a:txBody>
                    <a:bodyPr/>
                    <a:lstStyle/>
                    <a:p>
                      <a:r>
                        <a:rPr lang="en-US" sz="1400" dirty="0"/>
                        <a:t>Water Imported*</a:t>
                      </a:r>
                    </a:p>
                  </a:txBody>
                  <a:tcPr marL="68580" marR="68580" marT="34290" marB="34290"/>
                </a:tc>
                <a:tc>
                  <a:txBody>
                    <a:bodyPr/>
                    <a:lstStyle/>
                    <a:p>
                      <a:r>
                        <a:rPr lang="en-US" sz="1400" dirty="0"/>
                        <a:t>Customer Metering Inaccuracies</a:t>
                      </a:r>
                    </a:p>
                  </a:txBody>
                  <a:tcPr marL="68580" marR="68580" marT="34290" marB="34290"/>
                </a:tc>
                <a:extLst>
                  <a:ext uri="{0D108BD9-81ED-4DB2-BD59-A6C34878D82A}">
                    <a16:rowId xmlns:a16="http://schemas.microsoft.com/office/drawing/2014/main" xmlns="" val="10002"/>
                  </a:ext>
                </a:extLst>
              </a:tr>
              <a:tr h="322679">
                <a:tc>
                  <a:txBody>
                    <a:bodyPr/>
                    <a:lstStyle/>
                    <a:p>
                      <a:r>
                        <a:rPr lang="en-US" sz="1400" dirty="0"/>
                        <a:t>Water Exported*</a:t>
                      </a:r>
                    </a:p>
                  </a:txBody>
                  <a:tcPr marL="68580" marR="68580" marT="34290" marB="34290">
                    <a:solidFill>
                      <a:srgbClr val="7AB1EE"/>
                    </a:solidFill>
                  </a:tcPr>
                </a:tc>
                <a:tc>
                  <a:txBody>
                    <a:bodyPr/>
                    <a:lstStyle/>
                    <a:p>
                      <a:r>
                        <a:rPr lang="en-US" sz="1400" dirty="0"/>
                        <a:t>Unauthorized Consumption</a:t>
                      </a:r>
                    </a:p>
                  </a:txBody>
                  <a:tcPr marL="68580" marR="68580" marT="34290" marB="34290">
                    <a:solidFill>
                      <a:srgbClr val="7AB1EE"/>
                    </a:solidFill>
                  </a:tcPr>
                </a:tc>
                <a:extLst>
                  <a:ext uri="{0D108BD9-81ED-4DB2-BD59-A6C34878D82A}">
                    <a16:rowId xmlns:a16="http://schemas.microsoft.com/office/drawing/2014/main" xmlns="" val="10003"/>
                  </a:ext>
                </a:extLst>
              </a:tr>
              <a:tr h="322679">
                <a:tc>
                  <a:txBody>
                    <a:bodyPr/>
                    <a:lstStyle/>
                    <a:p>
                      <a:r>
                        <a:rPr lang="en-US" sz="1400" dirty="0"/>
                        <a:t>Billed Metered Consumption</a:t>
                      </a:r>
                    </a:p>
                  </a:txBody>
                  <a:tcPr marL="68580" marR="68580" marT="34290" marB="34290"/>
                </a:tc>
                <a:tc>
                  <a:txBody>
                    <a:bodyPr/>
                    <a:lstStyle/>
                    <a:p>
                      <a:r>
                        <a:rPr lang="en-US" sz="1400" dirty="0"/>
                        <a:t>Systematic Data Handling Error</a:t>
                      </a:r>
                    </a:p>
                  </a:txBody>
                  <a:tcPr marL="68580" marR="68580" marT="34290" marB="34290"/>
                </a:tc>
                <a:extLst>
                  <a:ext uri="{0D108BD9-81ED-4DB2-BD59-A6C34878D82A}">
                    <a16:rowId xmlns:a16="http://schemas.microsoft.com/office/drawing/2014/main" xmlns="" val="10004"/>
                  </a:ext>
                </a:extLst>
              </a:tr>
              <a:tr h="322679">
                <a:tc>
                  <a:txBody>
                    <a:bodyPr/>
                    <a:lstStyle/>
                    <a:p>
                      <a:r>
                        <a:rPr lang="en-US" sz="1400" dirty="0"/>
                        <a:t>Billed Unmetered Consumption</a:t>
                      </a:r>
                    </a:p>
                  </a:txBody>
                  <a:tcPr marL="68580" marR="68580" marT="34290" marB="34290">
                    <a:solidFill>
                      <a:srgbClr val="7AB1EE"/>
                    </a:solidFill>
                  </a:tcPr>
                </a:tc>
                <a:tc>
                  <a:txBody>
                    <a:bodyPr/>
                    <a:lstStyle/>
                    <a:p>
                      <a:r>
                        <a:rPr lang="en-US" sz="1400" dirty="0"/>
                        <a:t>Length of Mains</a:t>
                      </a:r>
                    </a:p>
                  </a:txBody>
                  <a:tcPr marL="68580" marR="68580" marT="34290" marB="34290">
                    <a:solidFill>
                      <a:srgbClr val="7AB1EE"/>
                    </a:solidFill>
                  </a:tcPr>
                </a:tc>
                <a:extLst>
                  <a:ext uri="{0D108BD9-81ED-4DB2-BD59-A6C34878D82A}">
                    <a16:rowId xmlns:a16="http://schemas.microsoft.com/office/drawing/2014/main" xmlns="" val="10005"/>
                  </a:ext>
                </a:extLst>
              </a:tr>
              <a:tr h="566869">
                <a:tc>
                  <a:txBody>
                    <a:bodyPr/>
                    <a:lstStyle/>
                    <a:p>
                      <a:r>
                        <a:rPr lang="en-US" sz="1400" dirty="0"/>
                        <a:t>Unbilled Metered Consumption</a:t>
                      </a:r>
                    </a:p>
                  </a:txBody>
                  <a:tcPr marL="68580" marR="68580" marT="34290" marB="34290"/>
                </a:tc>
                <a:tc>
                  <a:txBody>
                    <a:bodyPr/>
                    <a:lstStyle/>
                    <a:p>
                      <a:r>
                        <a:rPr lang="en-US" sz="1400" dirty="0"/>
                        <a:t>Number of Service Connections</a:t>
                      </a:r>
                    </a:p>
                  </a:txBody>
                  <a:tcPr marL="68580" marR="68580" marT="34290" marB="34290"/>
                </a:tc>
                <a:extLst>
                  <a:ext uri="{0D108BD9-81ED-4DB2-BD59-A6C34878D82A}">
                    <a16:rowId xmlns:a16="http://schemas.microsoft.com/office/drawing/2014/main" xmlns="" val="10006"/>
                  </a:ext>
                </a:extLst>
              </a:tr>
              <a:tr h="566869">
                <a:tc>
                  <a:txBody>
                    <a:bodyPr/>
                    <a:lstStyle/>
                    <a:p>
                      <a:r>
                        <a:rPr lang="en-US" sz="1400" dirty="0"/>
                        <a:t>Unbilled Unmetered Consumption</a:t>
                      </a:r>
                    </a:p>
                  </a:txBody>
                  <a:tcPr marL="68580" marR="68580" marT="34290" marB="34290">
                    <a:solidFill>
                      <a:srgbClr val="7AB1EE"/>
                    </a:solidFill>
                  </a:tcPr>
                </a:tc>
                <a:tc>
                  <a:txBody>
                    <a:bodyPr/>
                    <a:lstStyle/>
                    <a:p>
                      <a:r>
                        <a:rPr lang="en-US" sz="1400" dirty="0"/>
                        <a:t>Average Operating Cost </a:t>
                      </a:r>
                    </a:p>
                  </a:txBody>
                  <a:tcPr marL="68580" marR="68580" marT="34290" marB="34290">
                    <a:solidFill>
                      <a:srgbClr val="7AB1EE"/>
                    </a:solidFill>
                  </a:tcPr>
                </a:tc>
                <a:extLst>
                  <a:ext uri="{0D108BD9-81ED-4DB2-BD59-A6C34878D82A}">
                    <a16:rowId xmlns:a16="http://schemas.microsoft.com/office/drawing/2014/main" xmlns="" val="10007"/>
                  </a:ext>
                </a:extLst>
              </a:tr>
              <a:tr h="322679">
                <a:tc>
                  <a:txBody>
                    <a:bodyPr/>
                    <a:lstStyle/>
                    <a:p>
                      <a:endParaRPr lang="en-US" sz="1400" dirty="0"/>
                    </a:p>
                  </a:txBody>
                  <a:tcPr marL="68580" marR="68580" marT="34290" marB="34290"/>
                </a:tc>
                <a:tc>
                  <a:txBody>
                    <a:bodyPr/>
                    <a:lstStyle/>
                    <a:p>
                      <a:r>
                        <a:rPr lang="en-US" sz="1400" dirty="0"/>
                        <a:t>Customer Retail Cost Rate</a:t>
                      </a:r>
                    </a:p>
                  </a:txBody>
                  <a:tcPr marL="68580" marR="68580" marT="34290" marB="34290"/>
                </a:tc>
                <a:extLst>
                  <a:ext uri="{0D108BD9-81ED-4DB2-BD59-A6C34878D82A}">
                    <a16:rowId xmlns:a16="http://schemas.microsoft.com/office/drawing/2014/main" xmlns="" val="10008"/>
                  </a:ext>
                </a:extLst>
              </a:tr>
              <a:tr h="322679">
                <a:tc>
                  <a:txBody>
                    <a:bodyPr/>
                    <a:lstStyle/>
                    <a:p>
                      <a:endParaRPr lang="en-US" sz="1400" dirty="0"/>
                    </a:p>
                  </a:txBody>
                  <a:tcPr marL="68580" marR="68580" marT="34290" marB="34290">
                    <a:solidFill>
                      <a:srgbClr val="7AB1EE"/>
                    </a:solidFill>
                  </a:tcPr>
                </a:tc>
                <a:tc>
                  <a:txBody>
                    <a:bodyPr/>
                    <a:lstStyle/>
                    <a:p>
                      <a:r>
                        <a:rPr lang="en-US" sz="1400" dirty="0"/>
                        <a:t>Variable Production Cost Rate</a:t>
                      </a:r>
                    </a:p>
                  </a:txBody>
                  <a:tcPr marL="68580" marR="68580" marT="34290" marB="34290">
                    <a:solidFill>
                      <a:srgbClr val="7AB1EE"/>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149492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381000" y="457200"/>
            <a:ext cx="8229600" cy="944563"/>
          </a:xfrm>
        </p:spPr>
        <p:txBody>
          <a:bodyPr/>
          <a:lstStyle/>
          <a:p>
            <a:r>
              <a:rPr lang="en-US" altLang="en-US" dirty="0">
                <a:solidFill>
                  <a:srgbClr val="0033CC"/>
                </a:solidFill>
              </a:rPr>
              <a:t>How did the system do?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639417" y="789913"/>
            <a:ext cx="7865165" cy="600164"/>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300" b="1" dirty="0">
                <a:solidFill>
                  <a:schemeClr val="bg1"/>
                </a:solidFill>
              </a:rPr>
              <a:t>Using Performance Indicators</a:t>
            </a:r>
          </a:p>
        </p:txBody>
      </p:sp>
      <p:sp>
        <p:nvSpPr>
          <p:cNvPr id="3" name="TextBox 2"/>
          <p:cNvSpPr txBox="1"/>
          <p:nvPr/>
        </p:nvSpPr>
        <p:spPr>
          <a:xfrm>
            <a:off x="639418" y="1788345"/>
            <a:ext cx="7865164" cy="3624069"/>
          </a:xfrm>
          <a:prstGeom prst="rect">
            <a:avLst/>
          </a:prstGeom>
          <a:noFill/>
        </p:spPr>
        <p:txBody>
          <a:bodyPr wrap="square" rtlCol="0">
            <a:spAutoFit/>
          </a:bodyPr>
          <a:lstStyle/>
          <a:p>
            <a:pPr marL="257175" indent="-257175">
              <a:spcAft>
                <a:spcPts val="1800"/>
              </a:spcAft>
              <a:buFont typeface="Arial" panose="020B0604020202020204" pitchFamily="34" charset="0"/>
              <a:buChar char="•"/>
            </a:pPr>
            <a:r>
              <a:rPr lang="en-US" sz="2400" dirty="0"/>
              <a:t>Performance Indicators – relevant to the goals and programs of the water utility, but also relevant to comparisons with other utilities</a:t>
            </a:r>
          </a:p>
          <a:p>
            <a:pPr marL="257175" indent="-257175">
              <a:spcAft>
                <a:spcPts val="900"/>
              </a:spcAft>
              <a:buFont typeface="Arial" panose="020B0604020202020204" pitchFamily="34" charset="0"/>
              <a:buChar char="•"/>
            </a:pPr>
            <a:r>
              <a:rPr lang="en-US" sz="2400" dirty="0"/>
              <a:t>Two primary uses:</a:t>
            </a:r>
          </a:p>
          <a:p>
            <a:pPr marL="685800" lvl="1" indent="-342900">
              <a:spcAft>
                <a:spcPts val="1800"/>
              </a:spcAft>
              <a:buFont typeface="Calibri" panose="020F0502020204030204" pitchFamily="34" charset="0"/>
              <a:buChar char="‒"/>
            </a:pPr>
            <a:r>
              <a:rPr lang="en-US" sz="2400" u="sng" dirty="0"/>
              <a:t>Performance Tracking</a:t>
            </a:r>
            <a:r>
              <a:rPr lang="en-US" sz="2400" dirty="0"/>
              <a:t> – measuring the performance of a utility year-by-year</a:t>
            </a:r>
          </a:p>
          <a:p>
            <a:pPr marL="685800" lvl="1" indent="-342900">
              <a:spcAft>
                <a:spcPts val="900"/>
              </a:spcAft>
              <a:buFont typeface="Calibri" panose="020F0502020204030204" pitchFamily="34" charset="0"/>
              <a:buChar char="‒"/>
            </a:pPr>
            <a:r>
              <a:rPr lang="en-US" sz="2400" u="sng" dirty="0"/>
              <a:t>Benchmarking</a:t>
            </a:r>
            <a:r>
              <a:rPr lang="en-US" sz="2400" dirty="0"/>
              <a:t> – comparing standing with other water utilities and defining levels of best practice</a:t>
            </a:r>
          </a:p>
        </p:txBody>
      </p:sp>
    </p:spTree>
    <p:extLst>
      <p:ext uri="{BB962C8B-B14F-4D97-AF65-F5344CB8AC3E}">
        <p14:creationId xmlns:p14="http://schemas.microsoft.com/office/powerpoint/2010/main" val="2931101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1436F-98CB-4E99-ABAC-E71E5D3DDD53}"/>
              </a:ext>
            </a:extLst>
          </p:cNvPr>
          <p:cNvSpPr>
            <a:spLocks noGrp="1"/>
          </p:cNvSpPr>
          <p:nvPr>
            <p:ph type="title"/>
          </p:nvPr>
        </p:nvSpPr>
        <p:spPr>
          <a:xfrm>
            <a:off x="192157" y="274638"/>
            <a:ext cx="8746433" cy="1143000"/>
          </a:xfrm>
          <a:solidFill>
            <a:srgbClr val="0070C0"/>
          </a:solidFill>
        </p:spPr>
        <p:txBody>
          <a:bodyPr/>
          <a:lstStyle/>
          <a:p>
            <a:r>
              <a:rPr lang="en-US" dirty="0">
                <a:solidFill>
                  <a:schemeClr val="bg1"/>
                </a:solidFill>
              </a:rPr>
              <a:t>Percentage Indicators for NRW Assessment</a:t>
            </a:r>
          </a:p>
        </p:txBody>
      </p:sp>
      <p:sp>
        <p:nvSpPr>
          <p:cNvPr id="3" name="Content Placeholder 2">
            <a:extLst>
              <a:ext uri="{FF2B5EF4-FFF2-40B4-BE49-F238E27FC236}">
                <a16:creationId xmlns:a16="http://schemas.microsoft.com/office/drawing/2014/main" xmlns="" id="{F5C3BD20-1F0F-4D53-A284-A419E372D1B2}"/>
              </a:ext>
            </a:extLst>
          </p:cNvPr>
          <p:cNvSpPr>
            <a:spLocks noGrp="1"/>
          </p:cNvSpPr>
          <p:nvPr>
            <p:ph idx="1"/>
          </p:nvPr>
        </p:nvSpPr>
        <p:spPr>
          <a:xfrm>
            <a:off x="274499" y="1487556"/>
            <a:ext cx="8595002" cy="5032514"/>
          </a:xfrm>
        </p:spPr>
        <p:txBody>
          <a:bodyPr/>
          <a:lstStyle/>
          <a:p>
            <a:pPr>
              <a:spcAft>
                <a:spcPts val="1800"/>
              </a:spcAft>
              <a:buFont typeface="Arial" panose="020B0604020202020204" pitchFamily="34" charset="0"/>
              <a:buChar char="-"/>
            </a:pPr>
            <a:r>
              <a:rPr lang="en-US" sz="2800" i="1" dirty="0"/>
              <a:t>“For every complex problem, there is a solution that is clear, simple, and wrong!”</a:t>
            </a:r>
          </a:p>
          <a:p>
            <a:pPr marL="4572000" indent="0">
              <a:spcAft>
                <a:spcPts val="300"/>
              </a:spcAft>
              <a:buNone/>
            </a:pPr>
            <a:endParaRPr lang="en-US" sz="1800" i="1" dirty="0"/>
          </a:p>
          <a:p>
            <a:pPr marL="4572000" indent="0">
              <a:spcAft>
                <a:spcPts val="300"/>
              </a:spcAft>
              <a:buNone/>
            </a:pPr>
            <a:endParaRPr lang="en-US" sz="1800" i="1" dirty="0"/>
          </a:p>
          <a:p>
            <a:pPr marL="4572000" indent="0">
              <a:spcAft>
                <a:spcPts val="300"/>
              </a:spcAft>
              <a:buNone/>
            </a:pPr>
            <a:endParaRPr lang="en-US" sz="1800" i="1" dirty="0"/>
          </a:p>
          <a:p>
            <a:pPr marL="2560320" indent="0">
              <a:spcAft>
                <a:spcPts val="300"/>
              </a:spcAft>
              <a:buNone/>
            </a:pPr>
            <a:r>
              <a:rPr lang="en-US" sz="1800" i="1" dirty="0"/>
              <a:t>H.L. Mencken</a:t>
            </a:r>
          </a:p>
          <a:p>
            <a:pPr marL="2560320" indent="0">
              <a:spcAft>
                <a:spcPts val="1800"/>
              </a:spcAft>
              <a:buNone/>
            </a:pPr>
            <a:r>
              <a:rPr lang="en-US" sz="1800" i="1" dirty="0"/>
              <a:t>20</a:t>
            </a:r>
            <a:r>
              <a:rPr lang="en-US" sz="1800" i="1" baseline="30000" dirty="0"/>
              <a:t>th</a:t>
            </a:r>
            <a:r>
              <a:rPr lang="en-US" sz="1800" i="1" dirty="0"/>
              <a:t> Century American Journalist</a:t>
            </a:r>
          </a:p>
          <a:p>
            <a:pPr>
              <a:buFont typeface="Arial" panose="020B0604020202020204" pitchFamily="34" charset="0"/>
              <a:buChar char="-"/>
            </a:pPr>
            <a:r>
              <a:rPr lang="en-US" sz="2800" i="1" dirty="0"/>
              <a:t>‘Unaccounted for water’ is a poor, imprecise term</a:t>
            </a:r>
          </a:p>
          <a:p>
            <a:pPr>
              <a:buFont typeface="Arial" panose="020B0604020202020204" pitchFamily="34" charset="0"/>
              <a:buChar char="-"/>
            </a:pPr>
            <a:r>
              <a:rPr lang="en-US" sz="2800" i="1" dirty="0"/>
              <a:t>Percentages are poor criteria and better KPIs exist!</a:t>
            </a:r>
          </a:p>
        </p:txBody>
      </p:sp>
      <p:pic>
        <p:nvPicPr>
          <p:cNvPr id="4" name="Picture 11" descr="https://upload.wikimedia.org/wikipedia/commons/d/d2/H_l_mencken.jpg">
            <a:extLst>
              <a:ext uri="{FF2B5EF4-FFF2-40B4-BE49-F238E27FC236}">
                <a16:creationId xmlns:a16="http://schemas.microsoft.com/office/drawing/2014/main" xmlns="" id="{475F577F-2BC0-4BE8-87D3-64C9EA1C9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443" y="2186608"/>
            <a:ext cx="1780627" cy="228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30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630090" y="474343"/>
            <a:ext cx="7837715" cy="507831"/>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700" b="1" dirty="0">
                <a:solidFill>
                  <a:schemeClr val="bg1"/>
                </a:solidFill>
              </a:rPr>
              <a:t>Why water loss percentages just do not work!</a:t>
            </a:r>
            <a:endParaRPr lang="en-US" sz="2700" dirty="0">
              <a:solidFill>
                <a:schemeClr val="bg1"/>
              </a:solidFill>
            </a:endParaRPr>
          </a:p>
        </p:txBody>
      </p:sp>
      <p:sp>
        <p:nvSpPr>
          <p:cNvPr id="3" name="TextBox 2"/>
          <p:cNvSpPr txBox="1"/>
          <p:nvPr/>
        </p:nvSpPr>
        <p:spPr>
          <a:xfrm>
            <a:off x="301487" y="1201522"/>
            <a:ext cx="8541026" cy="5604868"/>
          </a:xfrm>
          <a:prstGeom prst="rect">
            <a:avLst/>
          </a:prstGeom>
          <a:noFill/>
        </p:spPr>
        <p:txBody>
          <a:bodyPr wrap="square" rtlCol="0">
            <a:spAutoFit/>
          </a:bodyPr>
          <a:lstStyle/>
          <a:p>
            <a:pPr>
              <a:lnSpc>
                <a:spcPct val="80000"/>
              </a:lnSpc>
            </a:pPr>
            <a:r>
              <a:rPr lang="en-US" altLang="en-US" sz="1800" dirty="0"/>
              <a:t>The “unaccounted-for” water percentage: </a:t>
            </a:r>
          </a:p>
          <a:p>
            <a:pPr lvl="1" algn="ctr">
              <a:lnSpc>
                <a:spcPct val="80000"/>
              </a:lnSpc>
              <a:spcBef>
                <a:spcPct val="75000"/>
              </a:spcBef>
            </a:pPr>
            <a:r>
              <a:rPr lang="en-US" altLang="en-US" sz="1800" dirty="0"/>
              <a:t>Water Supplied – Billed Authorized Consumption</a:t>
            </a:r>
          </a:p>
          <a:p>
            <a:pPr lvl="1" algn="ctr">
              <a:lnSpc>
                <a:spcPct val="80000"/>
              </a:lnSpc>
              <a:spcBef>
                <a:spcPct val="75000"/>
              </a:spcBef>
            </a:pPr>
            <a:r>
              <a:rPr lang="en-US" altLang="en-US" sz="1800" dirty="0"/>
              <a:t>Water Supplied</a:t>
            </a:r>
          </a:p>
          <a:p>
            <a:pPr>
              <a:lnSpc>
                <a:spcPct val="80000"/>
              </a:lnSpc>
              <a:spcBef>
                <a:spcPts val="3600"/>
              </a:spcBef>
              <a:spcAft>
                <a:spcPts val="450"/>
              </a:spcAft>
              <a:buClr>
                <a:srgbClr val="0000FF"/>
              </a:buClr>
            </a:pPr>
            <a:r>
              <a:rPr lang="en-US" altLang="en-US" sz="2400" b="1" dirty="0"/>
              <a:t>Volumetric Percentages are misleading because: </a:t>
            </a:r>
          </a:p>
          <a:p>
            <a:pPr marL="600075" lvl="1" indent="-257175">
              <a:lnSpc>
                <a:spcPct val="105000"/>
              </a:lnSpc>
              <a:spcBef>
                <a:spcPts val="900"/>
              </a:spcBef>
              <a:spcAft>
                <a:spcPts val="1200"/>
              </a:spcAft>
              <a:buFont typeface="Arial" panose="020B0604020202020204" pitchFamily="34" charset="0"/>
              <a:buChar char="•"/>
            </a:pPr>
            <a:r>
              <a:rPr lang="en-US" altLang="en-US" sz="2400" i="1" dirty="0"/>
              <a:t>They are mathematically skewed by variations in total customer consumption </a:t>
            </a:r>
          </a:p>
          <a:p>
            <a:pPr marL="600075" lvl="1" indent="-257175">
              <a:lnSpc>
                <a:spcPct val="105000"/>
              </a:lnSpc>
              <a:spcBef>
                <a:spcPts val="900"/>
              </a:spcBef>
              <a:spcAft>
                <a:spcPts val="1200"/>
              </a:spcAft>
              <a:buFont typeface="Arial" panose="020B0604020202020204" pitchFamily="34" charset="0"/>
              <a:buChar char="•"/>
            </a:pPr>
            <a:r>
              <a:rPr lang="en-US" altLang="en-US" sz="2400" i="1" dirty="0"/>
              <a:t>They don’t uncover the individual components of NRW – mainly Apparent and Real losses</a:t>
            </a:r>
          </a:p>
          <a:p>
            <a:pPr marL="600075" lvl="1" indent="-257175">
              <a:lnSpc>
                <a:spcPct val="105000"/>
              </a:lnSpc>
              <a:spcBef>
                <a:spcPts val="900"/>
              </a:spcBef>
              <a:spcAft>
                <a:spcPts val="1200"/>
              </a:spcAft>
              <a:buFont typeface="Arial" panose="020B0604020202020204" pitchFamily="34" charset="0"/>
              <a:buChar char="•"/>
            </a:pPr>
            <a:r>
              <a:rPr lang="en-US" altLang="en-US" sz="2400" i="1" dirty="0"/>
              <a:t>They reveal nothing about water volumes or costs</a:t>
            </a:r>
          </a:p>
          <a:p>
            <a:pPr marL="600075" lvl="1" indent="-257175">
              <a:lnSpc>
                <a:spcPct val="105000"/>
              </a:lnSpc>
              <a:spcBef>
                <a:spcPts val="900"/>
              </a:spcBef>
              <a:buFont typeface="Arial" panose="020B0604020202020204" pitchFamily="34" charset="0"/>
              <a:buChar char="•"/>
            </a:pPr>
            <a:r>
              <a:rPr lang="en-US" sz="2400" i="1" dirty="0"/>
              <a:t>Actions successful in cutting losses may not show a reduced percentage</a:t>
            </a:r>
          </a:p>
        </p:txBody>
      </p:sp>
      <p:cxnSp>
        <p:nvCxnSpPr>
          <p:cNvPr id="4" name="Straight Connector 3"/>
          <p:cNvCxnSpPr/>
          <p:nvPr/>
        </p:nvCxnSpPr>
        <p:spPr>
          <a:xfrm flipV="1">
            <a:off x="2354459" y="1967844"/>
            <a:ext cx="4910098" cy="172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2640" y="1783178"/>
            <a:ext cx="1025165" cy="369332"/>
          </a:xfrm>
          <a:prstGeom prst="rect">
            <a:avLst/>
          </a:prstGeom>
          <a:noFill/>
        </p:spPr>
        <p:txBody>
          <a:bodyPr wrap="square" rtlCol="0">
            <a:spAutoFit/>
          </a:bodyPr>
          <a:lstStyle/>
          <a:p>
            <a:r>
              <a:rPr lang="en-US" sz="1800" dirty="0"/>
              <a:t>x  100%</a:t>
            </a:r>
          </a:p>
        </p:txBody>
      </p:sp>
    </p:spTree>
    <p:extLst>
      <p:ext uri="{BB962C8B-B14F-4D97-AF65-F5344CB8AC3E}">
        <p14:creationId xmlns:p14="http://schemas.microsoft.com/office/powerpoint/2010/main" val="74752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052" y="1150261"/>
            <a:ext cx="8064804" cy="4428605"/>
          </a:xfrm>
        </p:spPr>
        <p:txBody>
          <a:bodyPr>
            <a:normAutofit fontScale="92500" lnSpcReduction="10000"/>
          </a:bodyPr>
          <a:lstStyle/>
          <a:p>
            <a:pPr>
              <a:lnSpc>
                <a:spcPct val="106000"/>
              </a:lnSpc>
              <a:spcBef>
                <a:spcPct val="75000"/>
              </a:spcBef>
              <a:spcAft>
                <a:spcPts val="225"/>
              </a:spcAft>
              <a:buFont typeface="Arial" panose="020B0604020202020204" pitchFamily="34" charset="0"/>
              <a:buChar char="•"/>
            </a:pPr>
            <a:r>
              <a:rPr lang="en-US" altLang="en-US" sz="1600" dirty="0"/>
              <a:t>A water utility supplies an average of 6 million gallons per day (mgd) to a community.  It bills the equivalent of 5 mgd.  The NRW averages 1 mgd (6 mgd – 5 mgd).  The “unaccounted-for” percentage is calculated as:</a:t>
            </a:r>
          </a:p>
          <a:p>
            <a:pPr marL="0" indent="0" algn="ctr">
              <a:lnSpc>
                <a:spcPct val="80000"/>
              </a:lnSpc>
              <a:spcBef>
                <a:spcPts val="450"/>
              </a:spcBef>
              <a:buNone/>
            </a:pPr>
            <a:r>
              <a:rPr lang="en-US" altLang="en-US" b="1" dirty="0"/>
              <a:t>UFW %  =  (6-5) / 6  = 16.67%</a:t>
            </a:r>
          </a:p>
          <a:p>
            <a:pPr>
              <a:lnSpc>
                <a:spcPct val="106000"/>
              </a:lnSpc>
              <a:spcBef>
                <a:spcPct val="75000"/>
              </a:spcBef>
              <a:spcAft>
                <a:spcPts val="225"/>
              </a:spcAft>
              <a:buFont typeface="Arial" panose="020B0604020202020204" pitchFamily="34" charset="0"/>
              <a:buChar char="•"/>
            </a:pPr>
            <a:r>
              <a:rPr lang="en-US" altLang="en-US" sz="1600" dirty="0"/>
              <a:t>A community works hard to conserve water and reduces demand from 5 MGD to 4.5 MGD while maintaining NRW at 1 mgd. The UFW% is now calculated as</a:t>
            </a:r>
            <a:r>
              <a:rPr lang="en-US" altLang="en-US" sz="1400" dirty="0"/>
              <a:t>:</a:t>
            </a:r>
          </a:p>
          <a:p>
            <a:pPr marL="0" indent="0" algn="ctr">
              <a:lnSpc>
                <a:spcPct val="80000"/>
              </a:lnSpc>
              <a:spcBef>
                <a:spcPts val="450"/>
              </a:spcBef>
              <a:buNone/>
            </a:pPr>
            <a:r>
              <a:rPr lang="en-US" altLang="en-US" b="1" dirty="0"/>
              <a:t>UFW %  =  (5.5-4.5) / 5.5  = 18.18%</a:t>
            </a:r>
          </a:p>
          <a:p>
            <a:pPr>
              <a:lnSpc>
                <a:spcPct val="80000"/>
              </a:lnSpc>
              <a:spcBef>
                <a:spcPct val="75000"/>
              </a:spcBef>
              <a:spcAft>
                <a:spcPts val="900"/>
              </a:spcAft>
              <a:buFont typeface="Arial" panose="020B0604020202020204" pitchFamily="34" charset="0"/>
              <a:buChar char="•"/>
            </a:pPr>
            <a:r>
              <a:rPr lang="en-US" altLang="en-US" sz="1600" dirty="0"/>
              <a:t>It </a:t>
            </a:r>
            <a:r>
              <a:rPr lang="en-US" altLang="en-US" sz="1600" i="1" dirty="0"/>
              <a:t>appears</a:t>
            </a:r>
            <a:r>
              <a:rPr lang="en-US" altLang="en-US" sz="1600" dirty="0"/>
              <a:t> that the water utility has increased NRW by 1.5%</a:t>
            </a:r>
          </a:p>
          <a:p>
            <a:pPr marL="0" indent="0" algn="ctr">
              <a:lnSpc>
                <a:spcPct val="80000"/>
              </a:lnSpc>
              <a:spcBef>
                <a:spcPts val="900"/>
              </a:spcBef>
              <a:buNone/>
            </a:pPr>
            <a:r>
              <a:rPr lang="en-US" altLang="en-US" b="1" dirty="0"/>
              <a:t>Misstated NRW increase = 16.67% - 18.18% = 1.52%</a:t>
            </a:r>
          </a:p>
          <a:p>
            <a:pPr>
              <a:lnSpc>
                <a:spcPct val="106000"/>
              </a:lnSpc>
              <a:spcBef>
                <a:spcPct val="75000"/>
              </a:spcBef>
              <a:buFont typeface="Arial" panose="020B0604020202020204" pitchFamily="34" charset="0"/>
              <a:buChar char="•"/>
            </a:pPr>
            <a:r>
              <a:rPr lang="en-US" altLang="en-US" sz="1600" b="1" dirty="0"/>
              <a:t>But the volume of Non-revenue water is still 1 mgd</a:t>
            </a:r>
            <a:r>
              <a:rPr lang="en-US" altLang="en-US" sz="1600" dirty="0"/>
              <a:t> with the conservation.  The  NRW volume is unchanged but the UFW% misleadingly suggests that losses have increased.  Customer consumption decreased notably, skewing the UFW%</a:t>
            </a:r>
            <a:endParaRPr lang="en-US" sz="1600" dirty="0"/>
          </a:p>
        </p:txBody>
      </p:sp>
      <p:sp>
        <p:nvSpPr>
          <p:cNvPr id="3" name="Slide Number Placeholder 2"/>
          <p:cNvSpPr>
            <a:spLocks noGrp="1"/>
          </p:cNvSpPr>
          <p:nvPr>
            <p:ph type="sldNum" sz="quarter" idx="10"/>
          </p:nvPr>
        </p:nvSpPr>
        <p:spPr/>
        <p:txBody>
          <a:bodyPr/>
          <a:lstStyle/>
          <a:p>
            <a:pPr>
              <a:defRPr/>
            </a:pPr>
            <a:fld id="{333D55EF-AE70-461D-952B-57EBCF9E736B}" type="slidenum">
              <a:rPr lang="en-US" smtClean="0"/>
              <a:pPr>
                <a:defRPr/>
              </a:pPr>
              <a:t>55</a:t>
            </a:fld>
            <a:endParaRPr lang="en-US" dirty="0"/>
          </a:p>
        </p:txBody>
      </p:sp>
      <p:sp>
        <p:nvSpPr>
          <p:cNvPr id="4" name="Title 3"/>
          <p:cNvSpPr>
            <a:spLocks noGrp="1"/>
          </p:cNvSpPr>
          <p:nvPr>
            <p:ph type="title"/>
          </p:nvPr>
        </p:nvSpPr>
        <p:spPr>
          <a:xfrm>
            <a:off x="609920" y="358502"/>
            <a:ext cx="7924160" cy="414516"/>
          </a:xfrm>
          <a:solidFill>
            <a:srgbClr val="0070C0"/>
          </a:solidFill>
        </p:spPr>
        <p:txBody>
          <a:bodyPr>
            <a:noAutofit/>
          </a:bodyPr>
          <a:lstStyle/>
          <a:p>
            <a:r>
              <a:rPr lang="en-US" sz="2700" dirty="0">
                <a:solidFill>
                  <a:schemeClr val="bg1"/>
                </a:solidFill>
              </a:rPr>
              <a:t>How percentage measures fail – an example </a:t>
            </a:r>
          </a:p>
        </p:txBody>
      </p:sp>
      <p:sp>
        <p:nvSpPr>
          <p:cNvPr id="5" name="TextBox 4"/>
          <p:cNvSpPr txBox="1"/>
          <p:nvPr/>
        </p:nvSpPr>
        <p:spPr>
          <a:xfrm>
            <a:off x="2426028" y="5705812"/>
            <a:ext cx="4127174" cy="1015663"/>
          </a:xfrm>
          <a:prstGeom prst="rect">
            <a:avLst/>
          </a:prstGeom>
          <a:solidFill>
            <a:schemeClr val="accent1">
              <a:lumMod val="20000"/>
              <a:lumOff val="80000"/>
            </a:schemeClr>
          </a:solidFill>
          <a:ln>
            <a:solidFill>
              <a:schemeClr val="tx2">
                <a:lumMod val="50000"/>
              </a:schemeClr>
            </a:solidFill>
          </a:ln>
        </p:spPr>
        <p:txBody>
          <a:bodyPr wrap="square" rtlCol="0">
            <a:spAutoFit/>
          </a:bodyPr>
          <a:lstStyle/>
          <a:p>
            <a:pPr algn="ctr"/>
            <a:r>
              <a:rPr lang="en-US" sz="1500" dirty="0"/>
              <a:t>The opposite can also occur:  a notable increase in customer consumption can artificially decrease the UFW%, despite reductions in water loss volumes    </a:t>
            </a:r>
          </a:p>
        </p:txBody>
      </p:sp>
    </p:spTree>
    <p:extLst>
      <p:ext uri="{BB962C8B-B14F-4D97-AF65-F5344CB8AC3E}">
        <p14:creationId xmlns:p14="http://schemas.microsoft.com/office/powerpoint/2010/main" val="2331396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695E6B-212E-4D31-A5F0-DF2EA6141AF1}"/>
              </a:ext>
            </a:extLst>
          </p:cNvPr>
          <p:cNvSpPr>
            <a:spLocks noGrp="1"/>
          </p:cNvSpPr>
          <p:nvPr>
            <p:ph type="title"/>
          </p:nvPr>
        </p:nvSpPr>
        <p:spPr>
          <a:xfrm>
            <a:off x="410817" y="155369"/>
            <a:ext cx="8229600" cy="739153"/>
          </a:xfrm>
          <a:solidFill>
            <a:srgbClr val="0070C0"/>
          </a:solidFill>
        </p:spPr>
        <p:txBody>
          <a:bodyPr/>
          <a:lstStyle/>
          <a:p>
            <a:r>
              <a:rPr lang="en-US" sz="2400" dirty="0">
                <a:solidFill>
                  <a:schemeClr val="bg1"/>
                </a:solidFill>
              </a:rPr>
              <a:t>The AWWA NRW KPIs and Uses</a:t>
            </a:r>
            <a:br>
              <a:rPr lang="en-US" sz="2400" dirty="0">
                <a:solidFill>
                  <a:schemeClr val="bg1"/>
                </a:solidFill>
              </a:rPr>
            </a:br>
            <a:r>
              <a:rPr lang="en-US" sz="2400" dirty="0">
                <a:solidFill>
                  <a:schemeClr val="bg1"/>
                </a:solidFill>
              </a:rPr>
              <a:t>included on Dashboard Worksheet of FWAS</a:t>
            </a:r>
          </a:p>
        </p:txBody>
      </p:sp>
      <p:sp>
        <p:nvSpPr>
          <p:cNvPr id="3" name="Content Placeholder 2">
            <a:extLst>
              <a:ext uri="{FF2B5EF4-FFF2-40B4-BE49-F238E27FC236}">
                <a16:creationId xmlns:a16="http://schemas.microsoft.com/office/drawing/2014/main" xmlns="" id="{106A9A3C-ED6A-4727-B4B3-FF6CA0E7DC9B}"/>
              </a:ext>
            </a:extLst>
          </p:cNvPr>
          <p:cNvSpPr>
            <a:spLocks noGrp="1"/>
          </p:cNvSpPr>
          <p:nvPr>
            <p:ph idx="1"/>
          </p:nvPr>
        </p:nvSpPr>
        <p:spPr>
          <a:xfrm>
            <a:off x="437321" y="6122849"/>
            <a:ext cx="8229600" cy="460513"/>
          </a:xfrm>
        </p:spPr>
        <p:txBody>
          <a:bodyPr/>
          <a:lstStyle/>
          <a:p>
            <a:r>
              <a:rPr lang="en-US" sz="2000" dirty="0"/>
              <a:t>Different KPIs have different uses, although all are used in tracking</a:t>
            </a:r>
          </a:p>
        </p:txBody>
      </p:sp>
      <p:pic>
        <p:nvPicPr>
          <p:cNvPr id="6" name="Picture 5" descr="Table&#10;&#10;Description automatically generated">
            <a:extLst>
              <a:ext uri="{FF2B5EF4-FFF2-40B4-BE49-F238E27FC236}">
                <a16:creationId xmlns:a16="http://schemas.microsoft.com/office/drawing/2014/main" xmlns="" id="{3F5B7635-CAC6-4223-ABD1-B48E4FF53165}"/>
              </a:ext>
            </a:extLst>
          </p:cNvPr>
          <p:cNvPicPr>
            <a:picLocks noChangeAspect="1"/>
          </p:cNvPicPr>
          <p:nvPr/>
        </p:nvPicPr>
        <p:blipFill>
          <a:blip r:embed="rId2"/>
          <a:stretch>
            <a:fillRect/>
          </a:stretch>
        </p:blipFill>
        <p:spPr>
          <a:xfrm>
            <a:off x="457200" y="1024255"/>
            <a:ext cx="8183217" cy="4809490"/>
          </a:xfrm>
          <a:prstGeom prst="rect">
            <a:avLst/>
          </a:prstGeom>
        </p:spPr>
      </p:pic>
    </p:spTree>
    <p:extLst>
      <p:ext uri="{BB962C8B-B14F-4D97-AF65-F5344CB8AC3E}">
        <p14:creationId xmlns:p14="http://schemas.microsoft.com/office/powerpoint/2010/main" val="1992989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922616E-77BA-4310-94FF-6C0F88C9C111}"/>
              </a:ext>
            </a:extLst>
          </p:cNvPr>
          <p:cNvPicPr>
            <a:picLocks noChangeAspect="1"/>
          </p:cNvPicPr>
          <p:nvPr/>
        </p:nvPicPr>
        <p:blipFill>
          <a:blip r:embed="rId3"/>
          <a:stretch>
            <a:fillRect/>
          </a:stretch>
        </p:blipFill>
        <p:spPr>
          <a:xfrm>
            <a:off x="0" y="1"/>
            <a:ext cx="9144000" cy="6539948"/>
          </a:xfrm>
          <a:prstGeom prst="rect">
            <a:avLst/>
          </a:prstGeom>
        </p:spPr>
      </p:pic>
    </p:spTree>
    <p:extLst>
      <p:ext uri="{BB962C8B-B14F-4D97-AF65-F5344CB8AC3E}">
        <p14:creationId xmlns:p14="http://schemas.microsoft.com/office/powerpoint/2010/main" val="835843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0" y="499525"/>
            <a:ext cx="9144000" cy="646331"/>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chemeClr val="bg1"/>
                </a:solidFill>
              </a:rPr>
              <a:t>AWWA NRW Key Performance Indicators</a:t>
            </a:r>
            <a:endParaRPr lang="en-US" sz="3300" b="1" dirty="0">
              <a:solidFill>
                <a:schemeClr val="accent1"/>
              </a:solidFill>
            </a:endParaRPr>
          </a:p>
        </p:txBody>
      </p:sp>
      <p:sp>
        <p:nvSpPr>
          <p:cNvPr id="3" name="TextBox 2"/>
          <p:cNvSpPr txBox="1"/>
          <p:nvPr/>
        </p:nvSpPr>
        <p:spPr>
          <a:xfrm>
            <a:off x="218662" y="1550492"/>
            <a:ext cx="8799443" cy="4170372"/>
          </a:xfrm>
          <a:prstGeom prst="rect">
            <a:avLst/>
          </a:prstGeom>
          <a:noFill/>
        </p:spPr>
        <p:txBody>
          <a:bodyPr wrap="square" rtlCol="0">
            <a:spAutoFit/>
          </a:bodyPr>
          <a:lstStyle/>
          <a:p>
            <a:pPr marL="82296" lvl="1">
              <a:spcAft>
                <a:spcPts val="1800"/>
              </a:spcAft>
            </a:pPr>
            <a:r>
              <a:rPr lang="en-US" sz="2800" b="1" dirty="0"/>
              <a:t>Performance Indicators for Operational Efficiency</a:t>
            </a:r>
          </a:p>
          <a:p>
            <a:pPr marL="942975" lvl="2" indent="-257175">
              <a:spcAft>
                <a:spcPts val="1800"/>
              </a:spcAft>
              <a:buFont typeface="Arial" panose="020B0604020202020204" pitchFamily="34" charset="0"/>
              <a:buChar char="•"/>
            </a:pPr>
            <a:r>
              <a:rPr lang="en-US" sz="2400" dirty="0"/>
              <a:t>Unit Apparent loss, gallons/service connection/day</a:t>
            </a:r>
          </a:p>
          <a:p>
            <a:pPr marL="942975" lvl="2" indent="-257175">
              <a:spcAft>
                <a:spcPts val="900"/>
              </a:spcAft>
              <a:buFont typeface="Arial" panose="020B0604020202020204" pitchFamily="34" charset="0"/>
              <a:buChar char="•"/>
            </a:pPr>
            <a:r>
              <a:rPr lang="en-US" sz="2400" dirty="0"/>
              <a:t>Unit Real loss (three forms)</a:t>
            </a:r>
          </a:p>
          <a:p>
            <a:pPr marL="1314450" lvl="3" indent="-285750">
              <a:spcAft>
                <a:spcPts val="900"/>
              </a:spcAft>
              <a:buFont typeface="Arial" panose="020B0604020202020204" pitchFamily="34" charset="0"/>
              <a:buChar char="-"/>
            </a:pPr>
            <a:r>
              <a:rPr lang="en-US" sz="1800" dirty="0"/>
              <a:t>gallons/service connection/day -&gt; </a:t>
            </a:r>
            <a:r>
              <a:rPr lang="en-US" sz="1800" b="1" i="1" dirty="0"/>
              <a:t>best for tracking progress</a:t>
            </a:r>
          </a:p>
          <a:p>
            <a:pPr marL="1314450" lvl="3" indent="-285750">
              <a:spcAft>
                <a:spcPts val="900"/>
              </a:spcAft>
              <a:buFont typeface="Arial" panose="020B0604020202020204" pitchFamily="34" charset="0"/>
              <a:buChar char="-"/>
            </a:pPr>
            <a:r>
              <a:rPr lang="en-US" sz="1800" dirty="0"/>
              <a:t>gallons/mile of pipeline/day</a:t>
            </a:r>
          </a:p>
          <a:p>
            <a:pPr marL="1314450" lvl="3" indent="-285750">
              <a:spcAft>
                <a:spcPts val="1800"/>
              </a:spcAft>
              <a:buFont typeface="Arial" panose="020B0604020202020204" pitchFamily="34" charset="0"/>
              <a:buChar char="-"/>
            </a:pPr>
            <a:r>
              <a:rPr lang="en-US" sz="1800" dirty="0"/>
              <a:t>gallons/service connection/day/psi of pressure</a:t>
            </a:r>
          </a:p>
          <a:p>
            <a:pPr marL="942975" lvl="2" indent="-257175">
              <a:spcAft>
                <a:spcPts val="900"/>
              </a:spcAft>
              <a:buFont typeface="Arial" panose="020B0604020202020204" pitchFamily="34" charset="0"/>
              <a:buChar char="•"/>
            </a:pPr>
            <a:r>
              <a:rPr lang="en-US" sz="2400" dirty="0"/>
              <a:t>Infrastructure Leakage Index (ILI), dimensionless</a:t>
            </a:r>
          </a:p>
          <a:p>
            <a:pPr marL="1316736" lvl="3" indent="-283464">
              <a:spcAft>
                <a:spcPts val="900"/>
              </a:spcAft>
              <a:buFont typeface="Arial" panose="020B0604020202020204" pitchFamily="34" charset="0"/>
              <a:buChar char="-"/>
            </a:pPr>
            <a:r>
              <a:rPr lang="en-US" sz="1800" b="1" i="1" dirty="0"/>
              <a:t>Good benchmarking KPI; but should use only after any pressure management has been implemented  </a:t>
            </a:r>
          </a:p>
        </p:txBody>
      </p:sp>
    </p:spTree>
    <p:extLst>
      <p:ext uri="{BB962C8B-B14F-4D97-AF65-F5344CB8AC3E}">
        <p14:creationId xmlns:p14="http://schemas.microsoft.com/office/powerpoint/2010/main" val="1769018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0" y="331890"/>
            <a:ext cx="9144000" cy="584775"/>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chemeClr val="bg1"/>
                </a:solidFill>
              </a:rPr>
              <a:t>AWWA NRW Key Performance Indicators</a:t>
            </a:r>
            <a:endParaRPr lang="en-US" sz="3300" b="1" dirty="0">
              <a:solidFill>
                <a:schemeClr val="accent1"/>
              </a:solidFill>
            </a:endParaRPr>
          </a:p>
        </p:txBody>
      </p:sp>
      <p:sp>
        <p:nvSpPr>
          <p:cNvPr id="3" name="TextBox 2"/>
          <p:cNvSpPr txBox="1"/>
          <p:nvPr/>
        </p:nvSpPr>
        <p:spPr>
          <a:xfrm>
            <a:off x="325175" y="1070961"/>
            <a:ext cx="8706182" cy="5542543"/>
          </a:xfrm>
          <a:prstGeom prst="rect">
            <a:avLst/>
          </a:prstGeom>
          <a:noFill/>
        </p:spPr>
        <p:txBody>
          <a:bodyPr wrap="square" rtlCol="0">
            <a:spAutoFit/>
          </a:bodyPr>
          <a:lstStyle/>
          <a:p>
            <a:pPr marL="82296" lvl="1">
              <a:spcAft>
                <a:spcPts val="1800"/>
              </a:spcAft>
            </a:pPr>
            <a:r>
              <a:rPr lang="en-US" sz="2800" b="1" dirty="0"/>
              <a:t>Infrastructure Leakage Index (ILI)</a:t>
            </a:r>
          </a:p>
          <a:p>
            <a:pPr marL="0" lvl="3">
              <a:spcAft>
                <a:spcPts val="1800"/>
              </a:spcAft>
            </a:pPr>
            <a:r>
              <a:rPr lang="en-US" sz="2400" dirty="0"/>
              <a:t>The ILI is a dimensionless ratio and is calculated as:</a:t>
            </a:r>
          </a:p>
          <a:p>
            <a:pPr marL="1028700" lvl="3" indent="-342900">
              <a:spcAft>
                <a:spcPts val="1800"/>
              </a:spcAft>
              <a:buFont typeface="Arial" panose="020B0604020202020204" pitchFamily="34" charset="0"/>
              <a:buChar char="-"/>
            </a:pPr>
            <a:r>
              <a:rPr lang="en-US" sz="2000" dirty="0"/>
              <a:t>ILI = CARL (current annual real losses) / Unavoidable Annual Real Losses (UARL)</a:t>
            </a:r>
          </a:p>
          <a:p>
            <a:pPr marL="1028700" lvl="2" indent="-342900">
              <a:spcAft>
                <a:spcPts val="2250"/>
              </a:spcAft>
              <a:buFont typeface="Arial" panose="020B0604020202020204" pitchFamily="34" charset="0"/>
              <a:buChar char="-"/>
            </a:pPr>
            <a:r>
              <a:rPr lang="en-US" sz="2000" dirty="0"/>
              <a:t>Unavoidable annual real losses (UARL) is based on a tested formula and is calculated as follows:</a:t>
            </a:r>
          </a:p>
          <a:p>
            <a:pPr marL="1188720" lvl="2">
              <a:spcAft>
                <a:spcPts val="1800"/>
              </a:spcAft>
            </a:pPr>
            <a:r>
              <a:rPr lang="en-US" sz="1800" dirty="0"/>
              <a:t>UARL (gal) = (5.4L</a:t>
            </a:r>
            <a:r>
              <a:rPr lang="en-US" sz="1800" baseline="-25000" dirty="0"/>
              <a:t>m</a:t>
            </a:r>
            <a:r>
              <a:rPr lang="en-US" sz="1800" dirty="0"/>
              <a:t> + 0.15Nc + 7.5Lc) x P x 365 days/yr, where:</a:t>
            </a:r>
          </a:p>
          <a:p>
            <a:pPr marL="1463040">
              <a:spcAft>
                <a:spcPts val="1350"/>
              </a:spcAft>
            </a:pPr>
            <a:r>
              <a:rPr lang="en-US" sz="1800" dirty="0"/>
              <a:t>L</a:t>
            </a:r>
            <a:r>
              <a:rPr lang="en-US" sz="1800" baseline="-25000" dirty="0"/>
              <a:t>m </a:t>
            </a:r>
            <a:r>
              <a:rPr lang="en-US" sz="1800" dirty="0"/>
              <a:t>= length of water mains (miles; including hydrant lead length)</a:t>
            </a:r>
          </a:p>
          <a:p>
            <a:pPr marL="1463040">
              <a:spcAft>
                <a:spcPts val="1350"/>
              </a:spcAft>
            </a:pPr>
            <a:r>
              <a:rPr lang="en-US" sz="1800" dirty="0"/>
              <a:t>Lc = Nc x Lp (average length, ft., of customer service line maintained by customers) </a:t>
            </a:r>
          </a:p>
          <a:p>
            <a:pPr marL="1463040">
              <a:spcAft>
                <a:spcPts val="1350"/>
              </a:spcAft>
            </a:pPr>
            <a:r>
              <a:rPr lang="en-US" sz="1800" dirty="0"/>
              <a:t>Nc = number of service connections</a:t>
            </a:r>
          </a:p>
          <a:p>
            <a:pPr marL="1463040">
              <a:spcAft>
                <a:spcPts val="300"/>
              </a:spcAft>
            </a:pPr>
            <a:r>
              <a:rPr lang="en-US" sz="1800" dirty="0"/>
              <a:t>P = average operating pressure in the system (psi) </a:t>
            </a:r>
          </a:p>
        </p:txBody>
      </p:sp>
    </p:spTree>
    <p:extLst>
      <p:ext uri="{BB962C8B-B14F-4D97-AF65-F5344CB8AC3E}">
        <p14:creationId xmlns:p14="http://schemas.microsoft.com/office/powerpoint/2010/main" val="306712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8229600" cy="2743200"/>
          </a:xfrm>
        </p:spPr>
        <p:txBody>
          <a:bodyPr/>
          <a:lstStyle/>
          <a:p>
            <a:pPr marL="0" indent="0">
              <a:buNone/>
            </a:pPr>
            <a:r>
              <a:rPr lang="en-US" sz="2400" dirty="0"/>
              <a:t>In 2015, Indiana utilities produced over 50 billion gallons of water that did not generate revenue, resulting in a loss of $54.6 million (</a:t>
            </a:r>
            <a:r>
              <a:rPr lang="en-US" sz="2400" u="sng" dirty="0">
                <a:hlinkClick r:id="rId2"/>
              </a:rPr>
              <a:t>2016 Evaluation of Indiana’s Water Utilities Report</a:t>
            </a:r>
            <a:r>
              <a:rPr lang="en-US" sz="2400" dirty="0"/>
              <a:t>).   </a:t>
            </a:r>
          </a:p>
          <a:p>
            <a:pPr marL="0" indent="0">
              <a:buNone/>
            </a:pPr>
            <a:endParaRPr lang="en-US" sz="2400" dirty="0"/>
          </a:p>
          <a:p>
            <a:pPr marL="0" indent="0">
              <a:buNone/>
            </a:pPr>
            <a:r>
              <a:rPr lang="en-US" sz="2400" dirty="0" smtClean="0"/>
              <a:t>This prompted a reaction…</a:t>
            </a:r>
            <a:endParaRPr lang="en-US" sz="2400" dirty="0"/>
          </a:p>
        </p:txBody>
      </p:sp>
      <p:sp>
        <p:nvSpPr>
          <p:cNvPr id="4" name="TextBox 3"/>
          <p:cNvSpPr txBox="1"/>
          <p:nvPr/>
        </p:nvSpPr>
        <p:spPr>
          <a:xfrm>
            <a:off x="2438400" y="533400"/>
            <a:ext cx="4114800" cy="523220"/>
          </a:xfrm>
          <a:prstGeom prst="rect">
            <a:avLst/>
          </a:prstGeom>
          <a:noFill/>
        </p:spPr>
        <p:txBody>
          <a:bodyPr wrap="square" rtlCol="0">
            <a:spAutoFit/>
          </a:bodyPr>
          <a:lstStyle/>
          <a:p>
            <a:r>
              <a:rPr lang="en-US" sz="2800" b="1" dirty="0" smtClean="0">
                <a:solidFill>
                  <a:srgbClr val="0033CC"/>
                </a:solidFill>
              </a:rPr>
              <a:t>Local Consideration…</a:t>
            </a:r>
            <a:endParaRPr lang="en-US" sz="2800" b="1" dirty="0">
              <a:solidFill>
                <a:srgbClr val="0033CC"/>
              </a:solidFill>
            </a:endParaRPr>
          </a:p>
        </p:txBody>
      </p:sp>
    </p:spTree>
    <p:extLst>
      <p:ext uri="{BB962C8B-B14F-4D97-AF65-F5344CB8AC3E}">
        <p14:creationId xmlns:p14="http://schemas.microsoft.com/office/powerpoint/2010/main" val="16474539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0" y="579042"/>
            <a:ext cx="9144000" cy="584775"/>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chemeClr val="bg1"/>
                </a:solidFill>
              </a:rPr>
              <a:t>AWWA NRW Key Performance Indicators</a:t>
            </a:r>
            <a:endParaRPr lang="en-US" sz="1200" b="1" dirty="0">
              <a:solidFill>
                <a:schemeClr val="accent1"/>
              </a:solidFill>
            </a:endParaRPr>
          </a:p>
        </p:txBody>
      </p:sp>
      <p:sp>
        <p:nvSpPr>
          <p:cNvPr id="3" name="TextBox 2"/>
          <p:cNvSpPr txBox="1"/>
          <p:nvPr/>
        </p:nvSpPr>
        <p:spPr>
          <a:xfrm>
            <a:off x="320040" y="1556480"/>
            <a:ext cx="8486775" cy="4052391"/>
          </a:xfrm>
          <a:prstGeom prst="rect">
            <a:avLst/>
          </a:prstGeom>
          <a:noFill/>
        </p:spPr>
        <p:txBody>
          <a:bodyPr wrap="square" rtlCol="0">
            <a:spAutoFit/>
          </a:bodyPr>
          <a:lstStyle/>
          <a:p>
            <a:pPr marL="342900">
              <a:spcAft>
                <a:spcPts val="300"/>
              </a:spcAft>
            </a:pPr>
            <a:r>
              <a:rPr lang="en-US" sz="2400" dirty="0"/>
              <a:t>UARL and the ILI</a:t>
            </a:r>
          </a:p>
          <a:p>
            <a:pPr marL="617220" indent="-214313">
              <a:spcBef>
                <a:spcPts val="450"/>
              </a:spcBef>
              <a:spcAft>
                <a:spcPts val="300"/>
              </a:spcAft>
              <a:buFont typeface="Arial" panose="020B0604020202020204" pitchFamily="34" charset="0"/>
              <a:buChar char="•"/>
            </a:pPr>
            <a:r>
              <a:rPr lang="en-US" sz="2000" dirty="0"/>
              <a:t>The UARL is a </a:t>
            </a:r>
            <a:r>
              <a:rPr lang="en-US" sz="2000" u="sng" dirty="0"/>
              <a:t>reference value</a:t>
            </a:r>
            <a:r>
              <a:rPr lang="en-US" sz="2000" dirty="0"/>
              <a:t> that represents a </a:t>
            </a:r>
            <a:r>
              <a:rPr lang="en-US" sz="2000" u="sng" dirty="0"/>
              <a:t>theoretical</a:t>
            </a:r>
            <a:r>
              <a:rPr lang="en-US" sz="2000" dirty="0"/>
              <a:t> lowest level of leakage that a water utility could reach if they were able exert all possible leakage controls, regardless of cost</a:t>
            </a:r>
          </a:p>
          <a:p>
            <a:pPr marL="617220" indent="-214313">
              <a:spcBef>
                <a:spcPts val="450"/>
              </a:spcBef>
              <a:spcAft>
                <a:spcPts val="300"/>
              </a:spcAft>
              <a:buFont typeface="Arial" panose="020B0604020202020204" pitchFamily="34" charset="0"/>
              <a:buChar char="•"/>
            </a:pPr>
            <a:endParaRPr lang="en-US" sz="2000" dirty="0"/>
          </a:p>
          <a:p>
            <a:pPr marL="617220" indent="-214313">
              <a:spcBef>
                <a:spcPts val="450"/>
              </a:spcBef>
              <a:spcAft>
                <a:spcPts val="300"/>
              </a:spcAft>
              <a:buFont typeface="Arial" panose="020B0604020202020204" pitchFamily="34" charset="0"/>
              <a:buChar char="•"/>
            </a:pPr>
            <a:r>
              <a:rPr lang="en-US" sz="2000" dirty="0"/>
              <a:t>Striving to reduce system leakage to a level close to the UARL (or an ILI close to the level of 1.0) is not necessary unless the water supply is unusually expensive, scarce or both</a:t>
            </a:r>
          </a:p>
          <a:p>
            <a:pPr marL="617220" indent="-214313">
              <a:spcBef>
                <a:spcPts val="450"/>
              </a:spcBef>
              <a:spcAft>
                <a:spcPts val="300"/>
              </a:spcAft>
              <a:buFont typeface="Arial" panose="020B0604020202020204" pitchFamily="34" charset="0"/>
              <a:buChar char="•"/>
            </a:pPr>
            <a:endParaRPr lang="en-US" sz="2000" dirty="0"/>
          </a:p>
          <a:p>
            <a:pPr marL="617220" indent="-214313">
              <a:spcBef>
                <a:spcPts val="450"/>
              </a:spcBef>
              <a:spcAft>
                <a:spcPts val="300"/>
              </a:spcAft>
              <a:buFont typeface="Arial" panose="020B0604020202020204" pitchFamily="34" charset="0"/>
              <a:buChar char="•"/>
            </a:pPr>
            <a:r>
              <a:rPr lang="en-US" sz="2000" dirty="0"/>
              <a:t>The UARL calculation may be skewed for very small (&lt;3000 connections) or low-pressure water distribution systems (&lt;35 psi)</a:t>
            </a:r>
            <a:endParaRPr lang="en-US" sz="1600" dirty="0"/>
          </a:p>
        </p:txBody>
      </p:sp>
    </p:spTree>
    <p:extLst>
      <p:ext uri="{BB962C8B-B14F-4D97-AF65-F5344CB8AC3E}">
        <p14:creationId xmlns:p14="http://schemas.microsoft.com/office/powerpoint/2010/main" val="3470964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0" y="443533"/>
            <a:ext cx="9144000" cy="600164"/>
          </a:xfrm>
          <a:prstGeom prst="rect">
            <a:avLst/>
          </a:prstGeom>
          <a:solidFill>
            <a:srgbClr val="0070C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300" b="1" dirty="0">
                <a:solidFill>
                  <a:schemeClr val="bg1"/>
                </a:solidFill>
              </a:rPr>
              <a:t>AWWA NRW Key Performance Indicators</a:t>
            </a:r>
          </a:p>
        </p:txBody>
      </p:sp>
      <p:sp>
        <p:nvSpPr>
          <p:cNvPr id="3" name="TextBox 2"/>
          <p:cNvSpPr txBox="1"/>
          <p:nvPr/>
        </p:nvSpPr>
        <p:spPr>
          <a:xfrm>
            <a:off x="185531" y="1765228"/>
            <a:ext cx="8706678" cy="4570482"/>
          </a:xfrm>
          <a:prstGeom prst="rect">
            <a:avLst/>
          </a:prstGeom>
          <a:noFill/>
        </p:spPr>
        <p:txBody>
          <a:bodyPr wrap="square" rtlCol="0">
            <a:spAutoFit/>
          </a:bodyPr>
          <a:lstStyle/>
          <a:p>
            <a:pPr algn="ctr">
              <a:spcAft>
                <a:spcPts val="2400"/>
              </a:spcAft>
            </a:pPr>
            <a:r>
              <a:rPr lang="en-US" sz="3600" b="1" dirty="0"/>
              <a:t>Financial Performance Indicator</a:t>
            </a:r>
          </a:p>
          <a:p>
            <a:pPr>
              <a:spcAft>
                <a:spcPts val="2400"/>
              </a:spcAft>
            </a:pPr>
            <a:r>
              <a:rPr lang="en-US" sz="2800" b="1" dirty="0"/>
              <a:t>The Loss Cost Rate</a:t>
            </a:r>
          </a:p>
          <a:p>
            <a:pPr marL="425196" lvl="1" indent="-342900">
              <a:spcAft>
                <a:spcPts val="2400"/>
              </a:spcAft>
              <a:buFont typeface="Arial" panose="020B0604020202020204" pitchFamily="34" charset="0"/>
              <a:buChar char="•"/>
            </a:pPr>
            <a:r>
              <a:rPr lang="en-US" sz="2100" dirty="0"/>
              <a:t>Expressed in $ per service connection per year</a:t>
            </a:r>
          </a:p>
          <a:p>
            <a:pPr marL="428625" lvl="1" indent="-342900">
              <a:spcAft>
                <a:spcPts val="600"/>
              </a:spcAft>
              <a:buFont typeface="Arial" panose="020B0604020202020204" pitchFamily="34" charset="0"/>
              <a:buChar char="•"/>
            </a:pPr>
            <a:r>
              <a:rPr lang="en-US" sz="2100" dirty="0"/>
              <a:t>Combines the rate of loss (gallons/connection/day) with </a:t>
            </a:r>
          </a:p>
          <a:p>
            <a:pPr marL="885825" lvl="2" indent="-342900">
              <a:spcAft>
                <a:spcPts val="600"/>
              </a:spcAft>
              <a:buFont typeface="Arial" panose="020B0604020202020204" pitchFamily="34" charset="0"/>
              <a:buChar char="-"/>
            </a:pPr>
            <a:r>
              <a:rPr lang="en-US" sz="2100" dirty="0"/>
              <a:t>the incremental production cost of water in $ per MG (real loss) 				or </a:t>
            </a:r>
          </a:p>
          <a:p>
            <a:pPr marL="885825" lvl="2" indent="-342900">
              <a:spcAft>
                <a:spcPts val="1200"/>
              </a:spcAft>
              <a:buFont typeface="Arial" panose="020B0604020202020204" pitchFamily="34" charset="0"/>
              <a:buChar char="-"/>
            </a:pPr>
            <a:r>
              <a:rPr lang="en-US" sz="2100" dirty="0"/>
              <a:t>The retail cost per 1,000 gallon (apparent loss)</a:t>
            </a:r>
          </a:p>
          <a:p>
            <a:pPr marL="428625" lvl="1" indent="-342900">
              <a:spcAft>
                <a:spcPts val="900"/>
              </a:spcAft>
              <a:buFont typeface="Arial" panose="020B0604020202020204" pitchFamily="34" charset="0"/>
              <a:buChar char="•"/>
            </a:pPr>
            <a:r>
              <a:rPr lang="en-US" sz="2100" dirty="0"/>
              <a:t>Highest Loss Cost Rate values result from high rates of loss (apparent, real) and a high cost of water (apparent, real)</a:t>
            </a:r>
            <a:endParaRPr lang="en-US" sz="2400" dirty="0"/>
          </a:p>
        </p:txBody>
      </p:sp>
    </p:spTree>
    <p:extLst>
      <p:ext uri="{BB962C8B-B14F-4D97-AF65-F5344CB8AC3E}">
        <p14:creationId xmlns:p14="http://schemas.microsoft.com/office/powerpoint/2010/main" val="3429706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B51FFD-9C8C-4A3F-A734-B5236D0D94EF}"/>
              </a:ext>
            </a:extLst>
          </p:cNvPr>
          <p:cNvPicPr>
            <a:picLocks noChangeAspect="1"/>
          </p:cNvPicPr>
          <p:nvPr/>
        </p:nvPicPr>
        <p:blipFill>
          <a:blip r:embed="rId3"/>
          <a:stretch>
            <a:fillRect/>
          </a:stretch>
        </p:blipFill>
        <p:spPr>
          <a:xfrm>
            <a:off x="0" y="0"/>
            <a:ext cx="9144000" cy="6858000"/>
          </a:xfrm>
          <a:prstGeom prst="rect">
            <a:avLst/>
          </a:prstGeom>
        </p:spPr>
      </p:pic>
      <p:sp>
        <p:nvSpPr>
          <p:cNvPr id="6" name="Oval 5">
            <a:extLst>
              <a:ext uri="{FF2B5EF4-FFF2-40B4-BE49-F238E27FC236}">
                <a16:creationId xmlns:a16="http://schemas.microsoft.com/office/drawing/2014/main" xmlns="" id="{0AC761E4-2CF7-4AC1-87FF-EE162C893293}"/>
              </a:ext>
            </a:extLst>
          </p:cNvPr>
          <p:cNvSpPr/>
          <p:nvPr/>
        </p:nvSpPr>
        <p:spPr>
          <a:xfrm>
            <a:off x="1404257" y="502920"/>
            <a:ext cx="992777" cy="28738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xmlns="" id="{699A4F9F-4723-4549-92AD-015A354B2E8C}"/>
              </a:ext>
            </a:extLst>
          </p:cNvPr>
          <p:cNvSpPr/>
          <p:nvPr/>
        </p:nvSpPr>
        <p:spPr>
          <a:xfrm>
            <a:off x="772886" y="2242457"/>
            <a:ext cx="2074817" cy="28738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13772A7E-4FD3-49C8-8D2C-E13B1F83CCE6}"/>
              </a:ext>
            </a:extLst>
          </p:cNvPr>
          <p:cNvSpPr/>
          <p:nvPr/>
        </p:nvSpPr>
        <p:spPr>
          <a:xfrm>
            <a:off x="5386253" y="457200"/>
            <a:ext cx="2074817" cy="34398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A13DB1DA-2096-4FA0-95E6-B2F8E7277954}"/>
              </a:ext>
            </a:extLst>
          </p:cNvPr>
          <p:cNvSpPr txBox="1"/>
          <p:nvPr/>
        </p:nvSpPr>
        <p:spPr>
          <a:xfrm>
            <a:off x="6573885" y="2292532"/>
            <a:ext cx="1604554" cy="307777"/>
          </a:xfrm>
          <a:prstGeom prst="rect">
            <a:avLst/>
          </a:prstGeom>
          <a:noFill/>
        </p:spPr>
        <p:txBody>
          <a:bodyPr wrap="square" rtlCol="0">
            <a:spAutoFit/>
          </a:bodyPr>
          <a:lstStyle/>
          <a:p>
            <a:r>
              <a:rPr lang="en-US" sz="1400" dirty="0">
                <a:solidFill>
                  <a:srgbClr val="FF0000"/>
                </a:solidFill>
              </a:rPr>
              <a:t>Target vs. Actual</a:t>
            </a:r>
          </a:p>
        </p:txBody>
      </p:sp>
      <p:cxnSp>
        <p:nvCxnSpPr>
          <p:cNvPr id="14" name="Straight Arrow Connector 13">
            <a:extLst>
              <a:ext uri="{FF2B5EF4-FFF2-40B4-BE49-F238E27FC236}">
                <a16:creationId xmlns:a16="http://schemas.microsoft.com/office/drawing/2014/main" xmlns="" id="{E097C066-68BB-46BE-8268-8322DFF0E273}"/>
              </a:ext>
            </a:extLst>
          </p:cNvPr>
          <p:cNvCxnSpPr>
            <a:cxnSpLocks/>
          </p:cNvCxnSpPr>
          <p:nvPr/>
        </p:nvCxnSpPr>
        <p:spPr>
          <a:xfrm>
            <a:off x="7972699" y="2493228"/>
            <a:ext cx="139335" cy="10708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388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381000" y="0"/>
            <a:ext cx="8229600" cy="715962"/>
          </a:xfrm>
        </p:spPr>
        <p:txBody>
          <a:bodyPr/>
          <a:lstStyle/>
          <a:p>
            <a:r>
              <a:rPr lang="en-US" altLang="en-US" sz="2800" dirty="0"/>
              <a:t>Water Balance Filled Out</a:t>
            </a:r>
          </a:p>
        </p:txBody>
      </p:sp>
      <p:pic>
        <p:nvPicPr>
          <p:cNvPr id="3" name="Picture 2"/>
          <p:cNvPicPr>
            <a:picLocks noChangeAspect="1"/>
          </p:cNvPicPr>
          <p:nvPr/>
        </p:nvPicPr>
        <p:blipFill>
          <a:blip r:embed="rId3"/>
          <a:stretch>
            <a:fillRect/>
          </a:stretch>
        </p:blipFill>
        <p:spPr>
          <a:xfrm>
            <a:off x="157162" y="904874"/>
            <a:ext cx="8910638" cy="5495925"/>
          </a:xfrm>
          <a:prstGeom prst="rect">
            <a:avLst/>
          </a:prstGeom>
        </p:spPr>
      </p:pic>
    </p:spTree>
    <p:extLst>
      <p:ext uri="{BB962C8B-B14F-4D97-AF65-F5344CB8AC3E}">
        <p14:creationId xmlns:p14="http://schemas.microsoft.com/office/powerpoint/2010/main" val="8505291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3-V</a:t>
            </a:r>
          </a:p>
        </p:txBody>
      </p:sp>
      <p:pic>
        <p:nvPicPr>
          <p:cNvPr id="38" name="Picture 37"/>
          <p:cNvPicPr>
            <a:picLocks noChangeAspect="1"/>
          </p:cNvPicPr>
          <p:nvPr/>
        </p:nvPicPr>
        <p:blipFill>
          <a:blip r:embed="rId2"/>
          <a:stretch>
            <a:fillRect/>
          </a:stretch>
        </p:blipFill>
        <p:spPr>
          <a:xfrm>
            <a:off x="1542517" y="1411107"/>
            <a:ext cx="6329895" cy="4835952"/>
          </a:xfrm>
          <a:prstGeom prst="rect">
            <a:avLst/>
          </a:prstGeom>
        </p:spPr>
      </p:pic>
    </p:spTree>
    <p:extLst>
      <p:ext uri="{BB962C8B-B14F-4D97-AF65-F5344CB8AC3E}">
        <p14:creationId xmlns:p14="http://schemas.microsoft.com/office/powerpoint/2010/main" val="26432590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569842" y="402404"/>
            <a:ext cx="8203097" cy="553998"/>
          </a:xfrm>
          <a:prstGeom prst="rect">
            <a:avLst/>
          </a:prstGeom>
          <a:solidFill>
            <a:srgbClr val="0070C0"/>
          </a:solidFill>
          <a:ln w="9525">
            <a:solidFill>
              <a:srgbClr val="0070C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000" b="1" dirty="0">
                <a:solidFill>
                  <a:schemeClr val="bg1"/>
                </a:solidFill>
              </a:rPr>
              <a:t>Water Audit Quality &amp; Validation Levels</a:t>
            </a:r>
            <a:endParaRPr lang="en-US" sz="3000" dirty="0">
              <a:solidFill>
                <a:schemeClr val="bg1"/>
              </a:solidFill>
            </a:endParaRPr>
          </a:p>
        </p:txBody>
      </p:sp>
      <p:sp>
        <p:nvSpPr>
          <p:cNvPr id="3" name="TextBox 2"/>
          <p:cNvSpPr txBox="1"/>
          <p:nvPr/>
        </p:nvSpPr>
        <p:spPr>
          <a:xfrm>
            <a:off x="569842" y="1141321"/>
            <a:ext cx="8077201" cy="5314275"/>
          </a:xfrm>
          <a:prstGeom prst="rect">
            <a:avLst/>
          </a:prstGeom>
          <a:noFill/>
        </p:spPr>
        <p:txBody>
          <a:bodyPr wrap="square" rtlCol="0">
            <a:spAutoFit/>
          </a:bodyPr>
          <a:lstStyle/>
          <a:p>
            <a:pPr>
              <a:spcAft>
                <a:spcPts val="900"/>
              </a:spcAft>
            </a:pPr>
            <a:r>
              <a:rPr lang="en-US" sz="1800" dirty="0"/>
              <a:t>The Data Validation Process includes five levels of data quality which are defined below: </a:t>
            </a:r>
          </a:p>
          <a:p>
            <a:pPr marL="685800" lvl="1" indent="-342900">
              <a:spcAft>
                <a:spcPts val="450"/>
              </a:spcAft>
              <a:buFont typeface="+mj-lt"/>
              <a:buAutoNum type="arabicPeriod"/>
            </a:pPr>
            <a:r>
              <a:rPr lang="en-US" sz="1800" b="1" u="sng" dirty="0"/>
              <a:t>Self-reported</a:t>
            </a:r>
            <a:r>
              <a:rPr lang="en-US" sz="1800" dirty="0"/>
              <a:t> – data has been collected, but not been subject to any in-depth review.</a:t>
            </a:r>
          </a:p>
          <a:p>
            <a:pPr marL="685800" lvl="1" indent="-342900">
              <a:buFont typeface="+mj-lt"/>
              <a:buAutoNum type="arabicPeriod"/>
            </a:pPr>
            <a:r>
              <a:rPr lang="en-US" sz="1800" b="1" u="sng" dirty="0"/>
              <a:t>Filtered</a:t>
            </a:r>
            <a:r>
              <a:rPr lang="en-US" sz="1800" dirty="0"/>
              <a:t> – data has been checked for technical plausibility by employing screening criteria, such as ILI &lt; 1.0 or &gt; 20.0</a:t>
            </a:r>
          </a:p>
          <a:p>
            <a:pPr>
              <a:spcBef>
                <a:spcPts val="675"/>
              </a:spcBef>
              <a:spcAft>
                <a:spcPts val="900"/>
              </a:spcAft>
            </a:pPr>
            <a:r>
              <a:rPr lang="en-US" sz="1800" dirty="0"/>
              <a:t>Data validation conducts an in-depth review of the data sources and practices of the water utility</a:t>
            </a:r>
          </a:p>
          <a:p>
            <a:pPr marL="685800" lvl="1" indent="-342900">
              <a:spcAft>
                <a:spcPts val="450"/>
              </a:spcAft>
              <a:buFont typeface="+mj-lt"/>
              <a:buAutoNum type="arabicPeriod" startAt="3"/>
            </a:pPr>
            <a:r>
              <a:rPr lang="en-US" sz="1800" b="1" u="sng" dirty="0"/>
              <a:t>Level 1 validated</a:t>
            </a:r>
            <a:r>
              <a:rPr lang="en-US" sz="1800" b="1" dirty="0"/>
              <a:t> </a:t>
            </a:r>
            <a:r>
              <a:rPr lang="en-US" sz="1800" dirty="0"/>
              <a:t>- focuses primarily on the suitability of the data gradings assigned to the various inputs, with scrutiny on the data inputs to flag gross or egregious errors.</a:t>
            </a:r>
          </a:p>
          <a:p>
            <a:pPr marL="685800" lvl="1" indent="-342900">
              <a:spcAft>
                <a:spcPts val="450"/>
              </a:spcAft>
              <a:buFont typeface="+mj-lt"/>
              <a:buAutoNum type="arabicPeriod" startAt="3"/>
            </a:pPr>
            <a:r>
              <a:rPr lang="en-US" sz="1800" b="1" u="sng" dirty="0"/>
              <a:t>Level 2 validated</a:t>
            </a:r>
            <a:r>
              <a:rPr lang="en-US" sz="1800" dirty="0"/>
              <a:t> - in-depth investigation of various input data and information of one or more components of the water audit.  This is still largely a desktop activity.</a:t>
            </a:r>
          </a:p>
          <a:p>
            <a:pPr marL="685800" lvl="1" indent="-342900">
              <a:spcAft>
                <a:spcPts val="225"/>
              </a:spcAft>
              <a:buFont typeface="+mj-lt"/>
              <a:buAutoNum type="arabicPeriod" startAt="3"/>
            </a:pPr>
            <a:r>
              <a:rPr lang="en-US" sz="1800" b="1" u="sng" dirty="0"/>
              <a:t>Level 3 validated</a:t>
            </a:r>
            <a:r>
              <a:rPr lang="en-US" sz="1800" dirty="0"/>
              <a:t> - Bottom-up review and investigation into a single component or sub-component that collects new or additional data at a field/source level, and provides detailed analysis.</a:t>
            </a:r>
          </a:p>
        </p:txBody>
      </p:sp>
    </p:spTree>
    <p:extLst>
      <p:ext uri="{BB962C8B-B14F-4D97-AF65-F5344CB8AC3E}">
        <p14:creationId xmlns:p14="http://schemas.microsoft.com/office/powerpoint/2010/main" val="1167421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788504" y="362397"/>
            <a:ext cx="7752521" cy="523220"/>
          </a:xfrm>
          <a:prstGeom prst="rect">
            <a:avLst/>
          </a:prstGeom>
          <a:solidFill>
            <a:srgbClr val="0066FF"/>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chemeClr val="bg1"/>
                </a:solidFill>
              </a:rPr>
              <a:t>Level 1 Validation Regulatory Requirements</a:t>
            </a:r>
            <a:endParaRPr lang="en-US" sz="1600" dirty="0">
              <a:solidFill>
                <a:schemeClr val="bg1"/>
              </a:solidFill>
            </a:endParaRPr>
          </a:p>
        </p:txBody>
      </p:sp>
      <p:sp>
        <p:nvSpPr>
          <p:cNvPr id="3" name="TextBox 2"/>
          <p:cNvSpPr txBox="1"/>
          <p:nvPr/>
        </p:nvSpPr>
        <p:spPr>
          <a:xfrm>
            <a:off x="1331842" y="5972383"/>
            <a:ext cx="7017027" cy="764761"/>
          </a:xfrm>
          <a:prstGeom prst="rect">
            <a:avLst/>
          </a:prstGeom>
          <a:noFill/>
        </p:spPr>
        <p:txBody>
          <a:bodyPr wrap="square" rtlCol="0">
            <a:spAutoFit/>
          </a:bodyPr>
          <a:lstStyle/>
          <a:p>
            <a:pPr>
              <a:lnSpc>
                <a:spcPct val="114000"/>
              </a:lnSpc>
              <a:spcAft>
                <a:spcPts val="1200"/>
              </a:spcAft>
            </a:pPr>
            <a:r>
              <a:rPr lang="en-US" sz="2000" dirty="0">
                <a:effectLst/>
                <a:latin typeface="Arial" panose="020B0604020202020204" pitchFamily="34" charset="0"/>
                <a:ea typeface="Times New Roman" panose="02020603050405020304" pitchFamily="18" charset="0"/>
              </a:rPr>
              <a:t>US States (4) and the Province of Quebec require Level 1 water audit validation</a:t>
            </a:r>
            <a:endParaRPr lang="en-US" sz="2000" dirty="0"/>
          </a:p>
        </p:txBody>
      </p:sp>
      <p:pic>
        <p:nvPicPr>
          <p:cNvPr id="4" name="Picture 3" descr="Diagram, map&#10;&#10;Description automatically generated">
            <a:extLst>
              <a:ext uri="{FF2B5EF4-FFF2-40B4-BE49-F238E27FC236}">
                <a16:creationId xmlns:a16="http://schemas.microsoft.com/office/drawing/2014/main" xmlns="" id="{F6C13961-C0C5-45E1-A5C3-554E411D8B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42" y="1133061"/>
            <a:ext cx="5751444" cy="4711148"/>
          </a:xfrm>
          <a:prstGeom prst="rect">
            <a:avLst/>
          </a:prstGeom>
          <a:noFill/>
          <a:ln w="12700" cmpd="sng">
            <a:solidFill>
              <a:srgbClr val="000000"/>
            </a:solidFill>
            <a:miter lim="800000"/>
            <a:headEnd/>
            <a:tailEnd/>
          </a:ln>
          <a:effectLst/>
        </p:spPr>
      </p:pic>
    </p:spTree>
    <p:extLst>
      <p:ext uri="{BB962C8B-B14F-4D97-AF65-F5344CB8AC3E}">
        <p14:creationId xmlns:p14="http://schemas.microsoft.com/office/powerpoint/2010/main" val="11713902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487362"/>
          </a:xfrm>
        </p:spPr>
        <p:txBody>
          <a:bodyPr/>
          <a:lstStyle/>
          <a:p>
            <a:r>
              <a:rPr lang="en-US" sz="3200" dirty="0"/>
              <a:t>Loss Control Planning tab</a:t>
            </a:r>
          </a:p>
        </p:txBody>
      </p:sp>
      <p:sp>
        <p:nvSpPr>
          <p:cNvPr id="5" name="TextBox 4"/>
          <p:cNvSpPr txBox="1"/>
          <p:nvPr/>
        </p:nvSpPr>
        <p:spPr>
          <a:xfrm>
            <a:off x="1219200" y="648668"/>
            <a:ext cx="3581400" cy="6247864"/>
          </a:xfrm>
          <a:prstGeom prst="rect">
            <a:avLst/>
          </a:prstGeom>
          <a:noFill/>
        </p:spPr>
        <p:txBody>
          <a:bodyPr wrap="square" rtlCol="0">
            <a:spAutoFit/>
          </a:bodyPr>
          <a:lstStyle/>
          <a:p>
            <a:r>
              <a:rPr lang="en-US" sz="2000" u="sng" dirty="0"/>
              <a:t>Functional Focus Areas</a:t>
            </a:r>
          </a:p>
          <a:p>
            <a:endParaRPr lang="en-US" sz="2000" dirty="0"/>
          </a:p>
          <a:p>
            <a:pPr marL="285750" indent="-285750">
              <a:buClr>
                <a:srgbClr val="0000FF"/>
              </a:buClr>
              <a:buSzPct val="80000"/>
              <a:buFont typeface="Wingdings" panose="05000000000000000000" pitchFamily="2" charset="2"/>
              <a:buChar char="S"/>
            </a:pPr>
            <a:r>
              <a:rPr lang="en-US" sz="2000" dirty="0"/>
              <a:t>Audit Data Collection</a:t>
            </a:r>
          </a:p>
          <a:p>
            <a:pPr marL="285750" indent="-285750">
              <a:buClr>
                <a:srgbClr val="0000FF"/>
              </a:buClr>
              <a:buSzPct val="80000"/>
              <a:buFont typeface="Wingdings" panose="05000000000000000000" pitchFamily="2" charset="2"/>
              <a:buChar char="S"/>
            </a:pPr>
            <a:endParaRPr lang="en-US" sz="2000" dirty="0"/>
          </a:p>
          <a:p>
            <a:pPr marL="285750" indent="-285750">
              <a:buClr>
                <a:srgbClr val="0000FF"/>
              </a:buClr>
              <a:buSzPct val="80000"/>
              <a:buFont typeface="Wingdings" panose="05000000000000000000" pitchFamily="2" charset="2"/>
              <a:buChar char="S"/>
            </a:pPr>
            <a:endParaRPr lang="en-US" sz="2000" dirty="0"/>
          </a:p>
          <a:p>
            <a:pPr>
              <a:buClr>
                <a:srgbClr val="0000FF"/>
              </a:buClr>
              <a:buSzPct val="80000"/>
            </a:pPr>
            <a:endParaRPr lang="en-US" sz="2000" dirty="0"/>
          </a:p>
          <a:p>
            <a:pPr marL="285750" indent="-285750">
              <a:buClr>
                <a:srgbClr val="0000FF"/>
              </a:buClr>
              <a:buSzPct val="80000"/>
              <a:buFont typeface="Wingdings" panose="05000000000000000000" pitchFamily="2" charset="2"/>
              <a:buChar char="S"/>
            </a:pPr>
            <a:r>
              <a:rPr lang="en-US" sz="2000" dirty="0"/>
              <a:t>Short Term Loss Control</a:t>
            </a:r>
          </a:p>
          <a:p>
            <a:pPr marL="285750" indent="-285750">
              <a:buClr>
                <a:srgbClr val="0000FF"/>
              </a:buClr>
              <a:buSzPct val="80000"/>
              <a:buFont typeface="Wingdings" panose="05000000000000000000" pitchFamily="2" charset="2"/>
              <a:buChar char="S"/>
            </a:pPr>
            <a:endParaRPr lang="en-US" sz="2000" dirty="0"/>
          </a:p>
          <a:p>
            <a:pPr marL="285750" indent="-285750">
              <a:buClr>
                <a:srgbClr val="0000FF"/>
              </a:buClr>
              <a:buSzPct val="80000"/>
              <a:buFont typeface="Wingdings" panose="05000000000000000000" pitchFamily="2" charset="2"/>
              <a:buChar char="S"/>
            </a:pPr>
            <a:endParaRPr lang="en-US" sz="2000" dirty="0"/>
          </a:p>
          <a:p>
            <a:pPr>
              <a:buClr>
                <a:srgbClr val="0000FF"/>
              </a:buClr>
              <a:buSzPct val="80000"/>
            </a:pPr>
            <a:endParaRPr lang="en-US" sz="2000" dirty="0"/>
          </a:p>
          <a:p>
            <a:pPr marL="285750" indent="-285750">
              <a:buClr>
                <a:srgbClr val="0000FF"/>
              </a:buClr>
              <a:buSzPct val="80000"/>
              <a:buFont typeface="Wingdings" panose="05000000000000000000" pitchFamily="2" charset="2"/>
              <a:buChar char="S"/>
            </a:pPr>
            <a:r>
              <a:rPr lang="en-US" sz="2000" dirty="0"/>
              <a:t>Long Term Loss Control</a:t>
            </a:r>
          </a:p>
          <a:p>
            <a:pPr>
              <a:buClr>
                <a:srgbClr val="0000FF"/>
              </a:buClr>
              <a:buSzPct val="80000"/>
            </a:pPr>
            <a:endParaRPr lang="en-US" sz="2000" dirty="0"/>
          </a:p>
          <a:p>
            <a:pPr marL="285750" indent="-285750">
              <a:buClr>
                <a:srgbClr val="0000FF"/>
              </a:buClr>
              <a:buSzPct val="80000"/>
              <a:buFont typeface="Wingdings" panose="05000000000000000000" pitchFamily="2" charset="2"/>
              <a:buChar char="S"/>
            </a:pPr>
            <a:endParaRPr lang="en-US" sz="2000" dirty="0"/>
          </a:p>
          <a:p>
            <a:pPr marL="285750" indent="-285750">
              <a:buClr>
                <a:srgbClr val="0000FF"/>
              </a:buClr>
              <a:buSzPct val="80000"/>
              <a:buFont typeface="Wingdings" panose="05000000000000000000" pitchFamily="2" charset="2"/>
              <a:buChar char="S"/>
            </a:pPr>
            <a:endParaRPr lang="en-US" sz="2000" dirty="0"/>
          </a:p>
          <a:p>
            <a:pPr marL="285750" indent="-285750">
              <a:buClr>
                <a:srgbClr val="0000FF"/>
              </a:buClr>
              <a:buSzPct val="80000"/>
              <a:buFont typeface="Wingdings" panose="05000000000000000000" pitchFamily="2" charset="2"/>
              <a:buChar char="S"/>
            </a:pPr>
            <a:r>
              <a:rPr lang="en-US" sz="2000" dirty="0"/>
              <a:t>Target Setting</a:t>
            </a:r>
          </a:p>
          <a:p>
            <a:pPr marL="285750" indent="-285750">
              <a:buClr>
                <a:srgbClr val="0000FF"/>
              </a:buClr>
              <a:buSzPct val="80000"/>
              <a:buFont typeface="Wingdings" panose="05000000000000000000" pitchFamily="2" charset="2"/>
              <a:buChar char="S"/>
            </a:pPr>
            <a:endParaRPr lang="en-US" sz="2000" dirty="0"/>
          </a:p>
          <a:p>
            <a:pPr marL="285750" indent="-285750">
              <a:buClr>
                <a:srgbClr val="0000FF"/>
              </a:buClr>
              <a:buSzPct val="80000"/>
              <a:buFont typeface="Wingdings" panose="05000000000000000000" pitchFamily="2" charset="2"/>
              <a:buChar char="S"/>
            </a:pPr>
            <a:endParaRPr lang="en-US" sz="2000" dirty="0"/>
          </a:p>
          <a:p>
            <a:pPr marL="285750" indent="-285750">
              <a:buClr>
                <a:srgbClr val="0000FF"/>
              </a:buClr>
              <a:buSzPct val="80000"/>
              <a:buFont typeface="Wingdings" panose="05000000000000000000" pitchFamily="2" charset="2"/>
              <a:buChar char="S"/>
            </a:pPr>
            <a:endParaRPr lang="en-US" sz="2000" dirty="0"/>
          </a:p>
          <a:p>
            <a:pPr marL="285750" indent="-285750">
              <a:buClr>
                <a:srgbClr val="0000FF"/>
              </a:buClr>
              <a:buSzPct val="80000"/>
              <a:buFont typeface="Wingdings" panose="05000000000000000000" pitchFamily="2" charset="2"/>
              <a:buChar char="S"/>
            </a:pPr>
            <a:r>
              <a:rPr lang="en-US" sz="2000" dirty="0"/>
              <a:t>Benchmarking </a:t>
            </a:r>
          </a:p>
          <a:p>
            <a:pPr>
              <a:buClr>
                <a:srgbClr val="0000FF"/>
              </a:buClr>
              <a:buSzPct val="80000"/>
            </a:pPr>
            <a:endParaRPr lang="en-US" sz="2000" dirty="0"/>
          </a:p>
        </p:txBody>
      </p:sp>
      <p:pic>
        <p:nvPicPr>
          <p:cNvPr id="3" name="Picture 2"/>
          <p:cNvPicPr>
            <a:picLocks noChangeAspect="1"/>
          </p:cNvPicPr>
          <p:nvPr/>
        </p:nvPicPr>
        <p:blipFill>
          <a:blip r:embed="rId2"/>
          <a:stretch>
            <a:fillRect/>
          </a:stretch>
        </p:blipFill>
        <p:spPr>
          <a:xfrm>
            <a:off x="4800600" y="606989"/>
            <a:ext cx="2057400" cy="6218857"/>
          </a:xfrm>
          <a:prstGeom prst="rect">
            <a:avLst/>
          </a:prstGeom>
        </p:spPr>
      </p:pic>
    </p:spTree>
    <p:extLst>
      <p:ext uri="{BB962C8B-B14F-4D97-AF65-F5344CB8AC3E}">
        <p14:creationId xmlns:p14="http://schemas.microsoft.com/office/powerpoint/2010/main" val="40233423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152400"/>
            <a:ext cx="8229600" cy="868362"/>
          </a:xfrm>
        </p:spPr>
        <p:txBody>
          <a:bodyPr/>
          <a:lstStyle/>
          <a:p>
            <a:r>
              <a:rPr lang="en-US" altLang="en-US" sz="2800" dirty="0">
                <a:solidFill>
                  <a:srgbClr val="0033CC"/>
                </a:solidFill>
              </a:rPr>
              <a:t>Developing Actions</a:t>
            </a:r>
          </a:p>
        </p:txBody>
      </p:sp>
      <p:sp>
        <p:nvSpPr>
          <p:cNvPr id="139267" name="Rectangle 3"/>
          <p:cNvSpPr>
            <a:spLocks noGrp="1" noChangeArrowheads="1"/>
          </p:cNvSpPr>
          <p:nvPr>
            <p:ph type="body" sz="half" idx="1"/>
          </p:nvPr>
        </p:nvSpPr>
        <p:spPr>
          <a:xfrm>
            <a:off x="731837" y="1295400"/>
            <a:ext cx="7954963" cy="4191000"/>
          </a:xfrm>
          <a:noFill/>
        </p:spPr>
        <p:txBody>
          <a:bodyPr/>
          <a:lstStyle/>
          <a:p>
            <a:pPr lvl="1"/>
            <a:r>
              <a:rPr lang="en-US" altLang="en-US" sz="2400" dirty="0"/>
              <a:t>Monitor, Maintain and / or Manage</a:t>
            </a:r>
          </a:p>
          <a:p>
            <a:pPr lvl="1"/>
            <a:r>
              <a:rPr lang="en-US" altLang="en-US" sz="2400" dirty="0"/>
              <a:t>Improve data</a:t>
            </a:r>
          </a:p>
          <a:p>
            <a:pPr lvl="1"/>
            <a:r>
              <a:rPr lang="en-US" altLang="en-US" sz="2400" dirty="0"/>
              <a:t>Develop a “bottom up” audit</a:t>
            </a:r>
          </a:p>
          <a:p>
            <a:pPr lvl="1"/>
            <a:r>
              <a:rPr lang="en-US" altLang="en-US" sz="2400" dirty="0"/>
              <a:t>Refer to M36 and other AWWA references</a:t>
            </a:r>
          </a:p>
          <a:p>
            <a:pPr lvl="1"/>
            <a:r>
              <a:rPr lang="en-US" altLang="en-US" sz="2400" dirty="0"/>
              <a:t>Other publications, IWA and privately authored</a:t>
            </a:r>
          </a:p>
          <a:p>
            <a:pPr lvl="1"/>
            <a:r>
              <a:rPr lang="en-US" altLang="en-US" sz="2400" dirty="0"/>
              <a:t>Review case studies</a:t>
            </a:r>
          </a:p>
          <a:p>
            <a:pPr lvl="1"/>
            <a:r>
              <a:rPr lang="en-US" altLang="en-US" sz="2400" dirty="0"/>
              <a:t>Comments to wlc@awwa.org</a:t>
            </a:r>
          </a:p>
          <a:p>
            <a:pPr lvl="1"/>
            <a:endParaRPr lang="en-US" altLang="en-US" sz="2400" dirty="0"/>
          </a:p>
          <a:p>
            <a:pPr lvl="1"/>
            <a:endParaRPr lang="en-US" altLang="en-US"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99391" y="104945"/>
            <a:ext cx="8945217" cy="1143000"/>
          </a:xfrm>
        </p:spPr>
        <p:txBody>
          <a:bodyPr/>
          <a:lstStyle/>
          <a:p>
            <a:pPr>
              <a:defRPr/>
            </a:pPr>
            <a:r>
              <a:rPr lang="en-US" sz="2800" dirty="0"/>
              <a:t>Evaluating Production Flowmeter accuracy</a:t>
            </a:r>
          </a:p>
        </p:txBody>
      </p:sp>
      <p:sp>
        <p:nvSpPr>
          <p:cNvPr id="14339" name="Rectangle 3"/>
          <p:cNvSpPr>
            <a:spLocks noGrp="1" noChangeArrowheads="1"/>
          </p:cNvSpPr>
          <p:nvPr>
            <p:ph type="body" idx="1"/>
          </p:nvPr>
        </p:nvSpPr>
        <p:spPr>
          <a:xfrm>
            <a:off x="2291803" y="1143000"/>
            <a:ext cx="4560392" cy="5184913"/>
          </a:xfrm>
        </p:spPr>
        <p:txBody>
          <a:bodyPr/>
          <a:lstStyle/>
          <a:p>
            <a:pPr marL="0" indent="0">
              <a:spcAft>
                <a:spcPts val="1200"/>
              </a:spcAft>
              <a:buNone/>
              <a:defRPr/>
            </a:pPr>
            <a:r>
              <a:rPr lang="en-US" sz="2000" dirty="0"/>
              <a:t>Accurate flow data is critical, and dependent on:  </a:t>
            </a:r>
          </a:p>
          <a:p>
            <a:pPr marL="457200" lvl="1" indent="-274320">
              <a:buFontTx/>
              <a:buAutoNum type="arabicPeriod"/>
              <a:defRPr/>
            </a:pPr>
            <a:r>
              <a:rPr lang="en-US" sz="2000" dirty="0"/>
              <a:t>Proper type &amp; size of flow meter</a:t>
            </a:r>
          </a:p>
          <a:p>
            <a:pPr marL="457200" lvl="1" indent="-274320">
              <a:buFontTx/>
              <a:buAutoNum type="arabicPeriod"/>
              <a:defRPr/>
            </a:pPr>
            <a:r>
              <a:rPr lang="en-US" sz="2000" dirty="0"/>
              <a:t>Unobstructed flow meter setting</a:t>
            </a:r>
          </a:p>
          <a:p>
            <a:pPr marL="457200" lvl="1" indent="-274320">
              <a:buFontTx/>
              <a:buAutoNum type="arabicPeriod"/>
              <a:defRPr/>
            </a:pPr>
            <a:r>
              <a:rPr lang="en-US" sz="2000" dirty="0"/>
              <a:t>Proper flow meter upkeep</a:t>
            </a:r>
          </a:p>
          <a:p>
            <a:pPr marL="457200" lvl="1" indent="-274320">
              <a:spcAft>
                <a:spcPts val="1200"/>
              </a:spcAft>
              <a:buFontTx/>
              <a:buAutoNum type="arabicPeriod"/>
              <a:defRPr/>
            </a:pPr>
            <a:r>
              <a:rPr lang="en-US" sz="2000" dirty="0"/>
              <a:t>Reliable data trail management</a:t>
            </a:r>
          </a:p>
          <a:p>
            <a:pPr marL="0" indent="0">
              <a:spcAft>
                <a:spcPts val="1200"/>
              </a:spcAft>
              <a:buNone/>
              <a:defRPr/>
            </a:pPr>
            <a:r>
              <a:rPr lang="en-US" sz="2000" dirty="0"/>
              <a:t>Accuracy testing quantifies flowmeter performance in the setting   </a:t>
            </a:r>
          </a:p>
          <a:p>
            <a:pPr marL="457200" lvl="1" indent="-274320">
              <a:buFontTx/>
              <a:buAutoNum type="arabicPeriod"/>
              <a:defRPr/>
            </a:pPr>
            <a:r>
              <a:rPr lang="en-US" sz="2000" dirty="0"/>
              <a:t>Tank/clearwell Drop Test</a:t>
            </a:r>
          </a:p>
          <a:p>
            <a:pPr marL="457200" lvl="1" indent="-274320">
              <a:buFontTx/>
              <a:buAutoNum type="arabicPeriod"/>
              <a:defRPr/>
            </a:pPr>
            <a:r>
              <a:rPr lang="en-US" sz="2000" dirty="0"/>
              <a:t>Comparative flow testing in situ</a:t>
            </a:r>
          </a:p>
          <a:p>
            <a:pPr marL="457200" lvl="1" indent="-274320">
              <a:buFontTx/>
              <a:buAutoNum type="arabicPeriod"/>
              <a:defRPr/>
            </a:pPr>
            <a:r>
              <a:rPr lang="en-US" sz="2000" dirty="0"/>
              <a:t>Testing at a test </a:t>
            </a:r>
            <a:r>
              <a:rPr lang="en-US" sz="2000" dirty="0" smtClean="0"/>
              <a:t>facility</a:t>
            </a:r>
            <a:endParaRPr lang="en-US" sz="2000" dirty="0"/>
          </a:p>
        </p:txBody>
      </p:sp>
      <p:sp>
        <p:nvSpPr>
          <p:cNvPr id="32773" name="Slide Number Placeholder 4"/>
          <p:cNvSpPr>
            <a:spLocks noGrp="1"/>
          </p:cNvSpPr>
          <p:nvPr>
            <p:ph type="sldNum" sz="quarter" idx="12"/>
          </p:nvPr>
        </p:nvSpPr>
        <p:spPr>
          <a:xfrm>
            <a:off x="7010400" y="0"/>
            <a:ext cx="2133600" cy="476250"/>
          </a:xfrm>
          <a:noFill/>
        </p:spPr>
        <p:txBody>
          <a:bodyPr/>
          <a:lstStyle/>
          <a:p>
            <a:fld id="{17DCF568-055D-4A9D-9344-0483CAC5B3E2}" type="slidenum">
              <a:rPr lang="en-US" smtClean="0"/>
              <a:pPr/>
              <a:t>69</a:t>
            </a:fld>
            <a:endParaRPr lang="en-US" dirty="0"/>
          </a:p>
        </p:txBody>
      </p:sp>
      <p:sp>
        <p:nvSpPr>
          <p:cNvPr id="7" name="TextBox 6"/>
          <p:cNvSpPr txBox="1"/>
          <p:nvPr/>
        </p:nvSpPr>
        <p:spPr>
          <a:xfrm>
            <a:off x="7296686" y="5806214"/>
            <a:ext cx="1674993" cy="230832"/>
          </a:xfrm>
          <a:prstGeom prst="rect">
            <a:avLst/>
          </a:prstGeom>
          <a:noFill/>
        </p:spPr>
        <p:txBody>
          <a:bodyPr wrap="square" rtlCol="0">
            <a:spAutoFit/>
          </a:bodyPr>
          <a:lstStyle/>
          <a:p>
            <a:r>
              <a:rPr lang="en-US" sz="900" i="1" dirty="0">
                <a:solidFill>
                  <a:srgbClr val="000000"/>
                </a:solidFill>
              </a:rPr>
              <a:t>Photo courtesy McCrometer</a:t>
            </a:r>
          </a:p>
        </p:txBody>
      </p:sp>
      <p:pic>
        <p:nvPicPr>
          <p:cNvPr id="9" name="Picture 8" descr="Vault_Installation_10.jpg"/>
          <p:cNvPicPr>
            <a:picLocks noChangeAspect="1"/>
          </p:cNvPicPr>
          <p:nvPr/>
        </p:nvPicPr>
        <p:blipFill>
          <a:blip r:embed="rId3"/>
          <a:stretch>
            <a:fillRect/>
          </a:stretch>
        </p:blipFill>
        <p:spPr>
          <a:xfrm>
            <a:off x="7149449" y="2128392"/>
            <a:ext cx="1895159" cy="3440530"/>
          </a:xfrm>
          <a:prstGeom prst="rect">
            <a:avLst/>
          </a:prstGeom>
        </p:spPr>
      </p:pic>
      <p:pic>
        <p:nvPicPr>
          <p:cNvPr id="5" name="Picture 4">
            <a:extLst>
              <a:ext uri="{FF2B5EF4-FFF2-40B4-BE49-F238E27FC236}">
                <a16:creationId xmlns:a16="http://schemas.microsoft.com/office/drawing/2014/main" xmlns="" id="{B885576C-9282-4F7B-898F-43E845A79C78}"/>
              </a:ext>
            </a:extLst>
          </p:cNvPr>
          <p:cNvPicPr>
            <a:picLocks noChangeAspect="1"/>
          </p:cNvPicPr>
          <p:nvPr/>
        </p:nvPicPr>
        <p:blipFill>
          <a:blip r:embed="rId4"/>
          <a:stretch>
            <a:fillRect/>
          </a:stretch>
        </p:blipFill>
        <p:spPr>
          <a:xfrm>
            <a:off x="381000" y="2128392"/>
            <a:ext cx="1153905" cy="2835554"/>
          </a:xfrm>
          <a:prstGeom prst="rect">
            <a:avLst/>
          </a:prstGeom>
        </p:spPr>
      </p:pic>
    </p:spTree>
    <p:extLst>
      <p:ext uri="{BB962C8B-B14F-4D97-AF65-F5344CB8AC3E}">
        <p14:creationId xmlns:p14="http://schemas.microsoft.com/office/powerpoint/2010/main" val="2902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762000"/>
          </a:xfrm>
        </p:spPr>
        <p:txBody>
          <a:bodyPr/>
          <a:lstStyle/>
          <a:p>
            <a:r>
              <a:rPr lang="en-US" sz="2800" dirty="0">
                <a:solidFill>
                  <a:srgbClr val="0033CC"/>
                </a:solidFill>
              </a:rPr>
              <a:t>A little History…</a:t>
            </a:r>
          </a:p>
        </p:txBody>
      </p:sp>
      <p:sp>
        <p:nvSpPr>
          <p:cNvPr id="3" name="Content Placeholder 2"/>
          <p:cNvSpPr>
            <a:spLocks noGrp="1"/>
          </p:cNvSpPr>
          <p:nvPr>
            <p:ph idx="1"/>
          </p:nvPr>
        </p:nvSpPr>
        <p:spPr>
          <a:xfrm>
            <a:off x="447040" y="1447800"/>
            <a:ext cx="8229600" cy="4495800"/>
          </a:xfrm>
        </p:spPr>
        <p:txBody>
          <a:bodyPr/>
          <a:lstStyle/>
          <a:p>
            <a:pPr marL="0" indent="0">
              <a:buNone/>
            </a:pPr>
            <a:r>
              <a:rPr lang="en-US" sz="2400" b="1" dirty="0" smtClean="0"/>
              <a:t> </a:t>
            </a:r>
            <a:r>
              <a:rPr lang="en-US" sz="2400" b="1" dirty="0"/>
              <a:t>(</a:t>
            </a:r>
            <a:r>
              <a:rPr lang="en-US" sz="2400" b="1" dirty="0" smtClean="0"/>
              <a:t>2016</a:t>
            </a:r>
            <a:r>
              <a:rPr lang="en-US" sz="2400" b="1" dirty="0"/>
              <a:t>)</a:t>
            </a:r>
          </a:p>
          <a:p>
            <a:r>
              <a:rPr lang="en-US" sz="2400" b="1" dirty="0"/>
              <a:t>Senate Enrolled Act No. 347</a:t>
            </a:r>
            <a:r>
              <a:rPr lang="en-US" sz="2400" dirty="0"/>
              <a:t> required all public water utilities in the State of Indiana to provide the Indiana Finance </a:t>
            </a:r>
            <a:r>
              <a:rPr lang="en-US" sz="2400" dirty="0" smtClean="0"/>
              <a:t>Authority (IFA) </a:t>
            </a:r>
            <a:r>
              <a:rPr lang="en-US" sz="2400" dirty="0"/>
              <a:t>with a Non-Revenue Water Audit, as identified in the American Water Works Association Manual of Water Supply Practices M-36</a:t>
            </a:r>
          </a:p>
          <a:p>
            <a:r>
              <a:rPr lang="en-US" sz="2400" dirty="0"/>
              <a:t>The act also required the IFA to conduct a study and analysis of infrastructure needs for all water utilities in the State of Indiana</a:t>
            </a:r>
          </a:p>
          <a:p>
            <a:r>
              <a:rPr lang="en-US" sz="2400" dirty="0"/>
              <a:t>The final report was submitted to the legislative services agency. The report is available at the IFA website. </a:t>
            </a:r>
          </a:p>
        </p:txBody>
      </p:sp>
    </p:spTree>
    <p:extLst>
      <p:ext uri="{BB962C8B-B14F-4D97-AF65-F5344CB8AC3E}">
        <p14:creationId xmlns:p14="http://schemas.microsoft.com/office/powerpoint/2010/main" val="17612367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Box 1"/>
          <p:cNvSpPr txBox="1">
            <a:spLocks noChangeArrowheads="1"/>
          </p:cNvSpPr>
          <p:nvPr/>
        </p:nvSpPr>
        <p:spPr bwMode="auto">
          <a:xfrm>
            <a:off x="-1" y="86011"/>
            <a:ext cx="9143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Tracking Water Audit Data  </a:t>
            </a:r>
            <a:endParaRPr lang="en-US" sz="1600" dirty="0"/>
          </a:p>
        </p:txBody>
      </p:sp>
      <p:sp>
        <p:nvSpPr>
          <p:cNvPr id="3" name="TextBox 2"/>
          <p:cNvSpPr txBox="1"/>
          <p:nvPr/>
        </p:nvSpPr>
        <p:spPr>
          <a:xfrm>
            <a:off x="0" y="599704"/>
            <a:ext cx="9144000" cy="1077218"/>
          </a:xfrm>
          <a:prstGeom prst="rect">
            <a:avLst/>
          </a:prstGeom>
          <a:noFill/>
        </p:spPr>
        <p:txBody>
          <a:bodyPr wrap="square" rtlCol="0">
            <a:spAutoFit/>
          </a:bodyPr>
          <a:lstStyle/>
          <a:p>
            <a:pPr algn="ctr"/>
            <a:r>
              <a:rPr lang="en-US" dirty="0"/>
              <a:t>Reliable Long-term Water Loss Trend is revealed via </a:t>
            </a:r>
            <a:r>
              <a:rPr lang="en-US" u="sng" dirty="0"/>
              <a:t>Rolling Annual Average (RAA)</a:t>
            </a:r>
            <a:r>
              <a:rPr lang="en-US" dirty="0"/>
              <a:t> </a:t>
            </a:r>
          </a:p>
        </p:txBody>
      </p:sp>
      <p:pic>
        <p:nvPicPr>
          <p:cNvPr id="11" name="Picture 10">
            <a:extLst>
              <a:ext uri="{FF2B5EF4-FFF2-40B4-BE49-F238E27FC236}">
                <a16:creationId xmlns:a16="http://schemas.microsoft.com/office/drawing/2014/main" xmlns="" id="{0F8B1BF3-CB96-4532-8568-457B3776A119}"/>
              </a:ext>
            </a:extLst>
          </p:cNvPr>
          <p:cNvPicPr>
            <a:picLocks noChangeAspect="1"/>
          </p:cNvPicPr>
          <p:nvPr/>
        </p:nvPicPr>
        <p:blipFill>
          <a:blip r:embed="rId3"/>
          <a:stretch>
            <a:fillRect/>
          </a:stretch>
        </p:blipFill>
        <p:spPr>
          <a:xfrm>
            <a:off x="415609" y="2434975"/>
            <a:ext cx="8308127" cy="4123550"/>
          </a:xfrm>
          <a:prstGeom prst="rect">
            <a:avLst/>
          </a:prstGeom>
          <a:ln w="19050">
            <a:solidFill>
              <a:schemeClr val="tx1"/>
            </a:solidFill>
          </a:ln>
        </p:spPr>
      </p:pic>
      <p:cxnSp>
        <p:nvCxnSpPr>
          <p:cNvPr id="9" name="Straight Arrow Connector 8">
            <a:extLst>
              <a:ext uri="{FF2B5EF4-FFF2-40B4-BE49-F238E27FC236}">
                <a16:creationId xmlns:a16="http://schemas.microsoft.com/office/drawing/2014/main" xmlns="" id="{88C45ACF-6F41-4A80-9424-F04F3785FAD2}"/>
              </a:ext>
            </a:extLst>
          </p:cNvPr>
          <p:cNvCxnSpPr/>
          <p:nvPr/>
        </p:nvCxnSpPr>
        <p:spPr>
          <a:xfrm flipH="1">
            <a:off x="7394891" y="4638261"/>
            <a:ext cx="457200" cy="685800"/>
          </a:xfrm>
          <a:prstGeom prst="straightConnector1">
            <a:avLst/>
          </a:prstGeom>
          <a:ln w="38100">
            <a:solidFill>
              <a:srgbClr val="FF996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2398046D-A827-4CD3-B3E8-735CFA211377}"/>
              </a:ext>
            </a:extLst>
          </p:cNvPr>
          <p:cNvSpPr txBox="1"/>
          <p:nvPr/>
        </p:nvSpPr>
        <p:spPr>
          <a:xfrm>
            <a:off x="6975791" y="4330484"/>
            <a:ext cx="1752600" cy="307777"/>
          </a:xfrm>
          <a:prstGeom prst="rect">
            <a:avLst/>
          </a:prstGeom>
          <a:noFill/>
        </p:spPr>
        <p:txBody>
          <a:bodyPr wrap="square" rtlCol="0">
            <a:spAutoFit/>
          </a:bodyPr>
          <a:lstStyle/>
          <a:p>
            <a:r>
              <a:rPr lang="en-US" sz="1400" b="1" dirty="0">
                <a:solidFill>
                  <a:srgbClr val="FF9933"/>
                </a:solidFill>
              </a:rPr>
              <a:t>Water Loss Trend</a:t>
            </a:r>
          </a:p>
        </p:txBody>
      </p:sp>
      <p:sp>
        <p:nvSpPr>
          <p:cNvPr id="7" name="TextBox 6">
            <a:extLst>
              <a:ext uri="{FF2B5EF4-FFF2-40B4-BE49-F238E27FC236}">
                <a16:creationId xmlns:a16="http://schemas.microsoft.com/office/drawing/2014/main" xmlns="" id="{F682A360-404E-4571-BB48-25833BFD56C6}"/>
              </a:ext>
            </a:extLst>
          </p:cNvPr>
          <p:cNvSpPr txBox="1"/>
          <p:nvPr/>
        </p:nvSpPr>
        <p:spPr>
          <a:xfrm>
            <a:off x="288532" y="1688227"/>
            <a:ext cx="8285922" cy="707886"/>
          </a:xfrm>
          <a:prstGeom prst="rect">
            <a:avLst/>
          </a:prstGeom>
          <a:noFill/>
        </p:spPr>
        <p:txBody>
          <a:bodyPr wrap="square" rtlCol="0">
            <a:spAutoFit/>
          </a:bodyPr>
          <a:lstStyle/>
          <a:p>
            <a:r>
              <a:rPr lang="en-US" sz="1800" b="0" i="0" u="none" strike="noStrike" dirty="0">
                <a:solidFill>
                  <a:srgbClr val="000000"/>
                </a:solidFill>
                <a:effectLst/>
                <a:latin typeface="Arial" panose="020B0604020202020204" pitchFamily="34" charset="0"/>
              </a:rPr>
              <a:t>When going to a hotter and drier summer, e</a:t>
            </a:r>
            <a:r>
              <a:rPr lang="en-US" sz="2000" dirty="0"/>
              <a:t>xpect lower NRW in spring as supply moves ahead and higher NRW in the fall when supply drops.</a:t>
            </a:r>
          </a:p>
        </p:txBody>
      </p:sp>
    </p:spTree>
    <p:extLst>
      <p:ext uri="{BB962C8B-B14F-4D97-AF65-F5344CB8AC3E}">
        <p14:creationId xmlns:p14="http://schemas.microsoft.com/office/powerpoint/2010/main" val="19657421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934" y="838200"/>
            <a:ext cx="5797318" cy="5699793"/>
          </a:xfrm>
        </p:spPr>
        <p:txBody>
          <a:bodyPr/>
          <a:lstStyle/>
          <a:p>
            <a:pPr marL="57150" indent="0">
              <a:spcAft>
                <a:spcPts val="600"/>
              </a:spcAft>
              <a:buNone/>
              <a:defRPr/>
            </a:pPr>
            <a:r>
              <a:rPr lang="en-US" sz="2400" b="1" i="1" dirty="0"/>
              <a:t>May be difficult to quantify…</a:t>
            </a:r>
          </a:p>
          <a:p>
            <a:pPr marL="400050">
              <a:spcAft>
                <a:spcPts val="600"/>
              </a:spcAft>
              <a:defRPr/>
            </a:pPr>
            <a:r>
              <a:rPr lang="en-US" sz="2400" dirty="0"/>
              <a:t>Systematic Data Handling Errors – found in meter reading and 	billing processes</a:t>
            </a:r>
          </a:p>
          <a:p>
            <a:pPr marL="400050">
              <a:defRPr/>
            </a:pPr>
            <a:r>
              <a:rPr lang="en-US" sz="2400" dirty="0"/>
              <a:t>Customer meter inaccuracies</a:t>
            </a:r>
          </a:p>
          <a:p>
            <a:pPr marL="800100" lvl="1">
              <a:defRPr/>
            </a:pPr>
            <a:r>
              <a:rPr lang="en-US" sz="2400" dirty="0"/>
              <a:t>Uncalibrated</a:t>
            </a:r>
          </a:p>
          <a:p>
            <a:pPr marL="800100" lvl="1">
              <a:spcAft>
                <a:spcPts val="600"/>
              </a:spcAft>
              <a:defRPr/>
            </a:pPr>
            <a:r>
              <a:rPr lang="en-US" sz="2400" dirty="0"/>
              <a:t>Wrong size or wrong type</a:t>
            </a:r>
          </a:p>
          <a:p>
            <a:pPr marL="400050">
              <a:defRPr/>
            </a:pPr>
            <a:r>
              <a:rPr lang="en-US" sz="2400" dirty="0"/>
              <a:t>Unauthorized consumption</a:t>
            </a:r>
          </a:p>
          <a:p>
            <a:pPr marL="800100" lvl="1">
              <a:defRPr/>
            </a:pPr>
            <a:r>
              <a:rPr lang="en-US" sz="2400" dirty="0"/>
              <a:t>Meter tampering</a:t>
            </a:r>
          </a:p>
          <a:p>
            <a:pPr marL="800100" lvl="1">
              <a:defRPr/>
            </a:pPr>
            <a:r>
              <a:rPr lang="en-US" sz="2400" dirty="0"/>
              <a:t>Illegal taps</a:t>
            </a:r>
          </a:p>
          <a:p>
            <a:pPr marL="800100" lvl="1">
              <a:defRPr/>
            </a:pPr>
            <a:r>
              <a:rPr lang="en-US" sz="2400" dirty="0"/>
              <a:t>Theft at hydrants</a:t>
            </a:r>
          </a:p>
          <a:p>
            <a:pPr marL="800100" lvl="1">
              <a:defRPr/>
            </a:pPr>
            <a:r>
              <a:rPr lang="en-US" sz="2400" dirty="0"/>
              <a:t>Open unmetered bypasses</a:t>
            </a:r>
          </a:p>
          <a:p>
            <a:pPr marL="800100" lvl="1">
              <a:defRPr/>
            </a:pPr>
            <a:r>
              <a:rPr lang="en-US" sz="2400" dirty="0"/>
              <a:t>Illegal use of fire services</a:t>
            </a:r>
          </a:p>
          <a:p>
            <a:pPr marL="400050">
              <a:defRPr/>
            </a:pPr>
            <a:endParaRPr lang="en-US" sz="2400" dirty="0"/>
          </a:p>
          <a:p>
            <a:pPr marL="57150" indent="0">
              <a:buFont typeface="Wingdings" pitchFamily="2" charset="2"/>
              <a:buNone/>
              <a:defRPr/>
            </a:pPr>
            <a:endParaRPr lang="en-US" sz="2400" dirty="0"/>
          </a:p>
        </p:txBody>
      </p:sp>
      <p:sp>
        <p:nvSpPr>
          <p:cNvPr id="15" name="Rectangle 14"/>
          <p:cNvSpPr/>
          <p:nvPr/>
        </p:nvSpPr>
        <p:spPr>
          <a:xfrm>
            <a:off x="76200" y="76200"/>
            <a:ext cx="2438400" cy="652828"/>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66"/>
                </a:solidFill>
              </a:rPr>
              <a:t>Apparent Losses</a:t>
            </a:r>
          </a:p>
        </p:txBody>
      </p:sp>
      <p:sp>
        <p:nvSpPr>
          <p:cNvPr id="14341" name="Slide Number Placeholder 4"/>
          <p:cNvSpPr>
            <a:spLocks noGrp="1"/>
          </p:cNvSpPr>
          <p:nvPr>
            <p:ph type="sldNum" sz="quarter" idx="12"/>
          </p:nvPr>
        </p:nvSpPr>
        <p:spPr>
          <a:xfrm>
            <a:off x="7010400" y="0"/>
            <a:ext cx="2133600" cy="476250"/>
          </a:xfrm>
          <a:noFill/>
        </p:spPr>
        <p:txBody>
          <a:bodyPr/>
          <a:lstStyle/>
          <a:p>
            <a:fld id="{2F15140E-98C0-4215-BBC6-4D1CBE067D14}" type="slidenum">
              <a:rPr lang="en-US" smtClean="0"/>
              <a:pPr/>
              <a:t>71</a:t>
            </a:fld>
            <a:endParaRPr lang="en-US" dirty="0"/>
          </a:p>
        </p:txBody>
      </p:sp>
      <p:sp>
        <p:nvSpPr>
          <p:cNvPr id="12" name="Text Box 13"/>
          <p:cNvSpPr txBox="1">
            <a:spLocks noChangeArrowheads="1"/>
          </p:cNvSpPr>
          <p:nvPr/>
        </p:nvSpPr>
        <p:spPr bwMode="auto">
          <a:xfrm>
            <a:off x="7312033" y="2244484"/>
            <a:ext cx="1907882" cy="43858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solidFill>
                  <a:srgbClr val="000000"/>
                </a:solidFill>
              </a:rPr>
              <a:t>Photo courtesy Kamstrup</a:t>
            </a:r>
          </a:p>
          <a:p>
            <a:pPr>
              <a:spcBef>
                <a:spcPct val="50000"/>
              </a:spcBef>
            </a:pPr>
            <a:endParaRPr lang="en-US" sz="900" i="1" dirty="0">
              <a:solidFill>
                <a:srgbClr val="000000"/>
              </a:solidFill>
            </a:endParaRPr>
          </a:p>
        </p:txBody>
      </p:sp>
      <p:pic>
        <p:nvPicPr>
          <p:cNvPr id="2050" name="Picture 2" descr="#2 Put a nail in it">
            <a:extLst>
              <a:ext uri="{FF2B5EF4-FFF2-40B4-BE49-F238E27FC236}">
                <a16:creationId xmlns:a16="http://schemas.microsoft.com/office/drawing/2014/main" xmlns="" id="{637A2960-151C-4A44-A813-6465D8E838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9991" y="259315"/>
            <a:ext cx="2024009" cy="20240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YC residents use fire hydrant to fill up massive pool in street - New York  Daily News">
            <a:extLst>
              <a:ext uri="{FF2B5EF4-FFF2-40B4-BE49-F238E27FC236}">
                <a16:creationId xmlns:a16="http://schemas.microsoft.com/office/drawing/2014/main" xmlns="" id="{672CB5B7-EB69-4F44-B0EF-44721E0EFB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5094" y="2461419"/>
            <a:ext cx="2390470" cy="20795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3">
            <a:extLst>
              <a:ext uri="{FF2B5EF4-FFF2-40B4-BE49-F238E27FC236}">
                <a16:creationId xmlns:a16="http://schemas.microsoft.com/office/drawing/2014/main" xmlns="" id="{E6693493-8EE9-4AA5-9865-971AC8D764EA}"/>
              </a:ext>
            </a:extLst>
          </p:cNvPr>
          <p:cNvSpPr txBox="1">
            <a:spLocks noChangeArrowheads="1"/>
          </p:cNvSpPr>
          <p:nvPr/>
        </p:nvSpPr>
        <p:spPr bwMode="auto">
          <a:xfrm>
            <a:off x="6994824" y="4509250"/>
            <a:ext cx="1907882"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solidFill>
                  <a:srgbClr val="000000"/>
                </a:solidFill>
              </a:rPr>
              <a:t>Photo courtesy NY Daily News</a:t>
            </a:r>
          </a:p>
        </p:txBody>
      </p:sp>
      <p:pic>
        <p:nvPicPr>
          <p:cNvPr id="11" name="Picture 10">
            <a:extLst>
              <a:ext uri="{FF2B5EF4-FFF2-40B4-BE49-F238E27FC236}">
                <a16:creationId xmlns:a16="http://schemas.microsoft.com/office/drawing/2014/main" xmlns="" id="{21764288-D194-4DE4-8758-D431CB267A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53530" y="4779111"/>
            <a:ext cx="2390470" cy="1960547"/>
          </a:xfrm>
          <a:prstGeom prst="rect">
            <a:avLst/>
          </a:prstGeom>
          <a:noFill/>
          <a:ln>
            <a:noFill/>
          </a:ln>
        </p:spPr>
      </p:pic>
      <p:sp>
        <p:nvSpPr>
          <p:cNvPr id="14" name="Text Box 13">
            <a:extLst>
              <a:ext uri="{FF2B5EF4-FFF2-40B4-BE49-F238E27FC236}">
                <a16:creationId xmlns:a16="http://schemas.microsoft.com/office/drawing/2014/main" xmlns="" id="{76B1F4B8-06D7-4467-B4E1-2437AC36B615}"/>
              </a:ext>
            </a:extLst>
          </p:cNvPr>
          <p:cNvSpPr txBox="1">
            <a:spLocks noChangeArrowheads="1"/>
          </p:cNvSpPr>
          <p:nvPr/>
        </p:nvSpPr>
        <p:spPr bwMode="auto">
          <a:xfrm>
            <a:off x="6994824" y="6673372"/>
            <a:ext cx="1907882"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900" i="1" dirty="0">
                <a:solidFill>
                  <a:srgbClr val="000000"/>
                </a:solidFill>
              </a:rPr>
              <a:t>Photo AWWA M36 Manual</a:t>
            </a:r>
          </a:p>
        </p:txBody>
      </p:sp>
    </p:spTree>
    <p:extLst>
      <p:ext uri="{BB962C8B-B14F-4D97-AF65-F5344CB8AC3E}">
        <p14:creationId xmlns:p14="http://schemas.microsoft.com/office/powerpoint/2010/main" val="3050082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231913" y="1125354"/>
            <a:ext cx="6530464" cy="5620695"/>
          </a:xfrm>
        </p:spPr>
        <p:txBody>
          <a:bodyPr/>
          <a:lstStyle/>
          <a:p>
            <a:pPr>
              <a:spcAft>
                <a:spcPts val="300"/>
              </a:spcAft>
            </a:pPr>
            <a:r>
              <a:rPr lang="en-US" sz="2800" dirty="0"/>
              <a:t>Leakage on mains</a:t>
            </a:r>
          </a:p>
          <a:p>
            <a:pPr>
              <a:spcAft>
                <a:spcPts val="300"/>
              </a:spcAft>
            </a:pPr>
            <a:r>
              <a:rPr lang="en-US" sz="2800" dirty="0"/>
              <a:t>Leakage on service lines</a:t>
            </a:r>
          </a:p>
          <a:p>
            <a:pPr>
              <a:spcAft>
                <a:spcPts val="300"/>
              </a:spcAft>
            </a:pPr>
            <a:r>
              <a:rPr lang="en-US" sz="2800" dirty="0"/>
              <a:t>Storage facilities’ leaks and overflows</a:t>
            </a:r>
          </a:p>
          <a:p>
            <a:pPr>
              <a:spcAft>
                <a:spcPts val="600"/>
              </a:spcAft>
              <a:defRPr/>
            </a:pPr>
            <a:r>
              <a:rPr lang="en-US" sz="2800" dirty="0"/>
              <a:t>The water audit calculates Real Loss as a “catch all” top-down value as NRW minus two other NRW items:</a:t>
            </a:r>
          </a:p>
          <a:p>
            <a:pPr lvl="1">
              <a:defRPr/>
            </a:pPr>
            <a:r>
              <a:rPr lang="en-US" sz="2400" dirty="0"/>
              <a:t>Unbilled Authorized Consumption</a:t>
            </a:r>
          </a:p>
          <a:p>
            <a:pPr lvl="1">
              <a:spcAft>
                <a:spcPts val="300"/>
              </a:spcAft>
              <a:defRPr/>
            </a:pPr>
            <a:r>
              <a:rPr lang="en-US" sz="2400" dirty="0"/>
              <a:t>Apparent loss</a:t>
            </a:r>
          </a:p>
          <a:p>
            <a:pPr>
              <a:defRPr/>
            </a:pPr>
            <a:r>
              <a:rPr lang="en-US" sz="2800" dirty="0"/>
              <a:t>Leakage can be measured in “bottom-up” fashion by tracking flows in District Metered Areas (DMA)</a:t>
            </a:r>
          </a:p>
          <a:p>
            <a:endParaRPr lang="en-US" sz="2800" dirty="0"/>
          </a:p>
        </p:txBody>
      </p:sp>
      <p:sp>
        <p:nvSpPr>
          <p:cNvPr id="16" name="Rectangle 15"/>
          <p:cNvSpPr/>
          <p:nvPr/>
        </p:nvSpPr>
        <p:spPr>
          <a:xfrm>
            <a:off x="0" y="57150"/>
            <a:ext cx="2819400" cy="838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Real losses</a:t>
            </a:r>
          </a:p>
        </p:txBody>
      </p:sp>
      <p:sp>
        <p:nvSpPr>
          <p:cNvPr id="15365" name="Slide Number Placeholder 4"/>
          <p:cNvSpPr>
            <a:spLocks noGrp="1"/>
          </p:cNvSpPr>
          <p:nvPr>
            <p:ph type="sldNum" sz="quarter" idx="12"/>
          </p:nvPr>
        </p:nvSpPr>
        <p:spPr>
          <a:xfrm>
            <a:off x="7010400" y="0"/>
            <a:ext cx="2133600" cy="476250"/>
          </a:xfrm>
          <a:noFill/>
        </p:spPr>
        <p:txBody>
          <a:bodyPr/>
          <a:lstStyle/>
          <a:p>
            <a:fld id="{CB63E4BD-70DB-4F42-992F-0BD0BDFCA4CD}" type="slidenum">
              <a:rPr lang="en-US" smtClean="0"/>
              <a:pPr/>
              <a:t>72</a:t>
            </a:fld>
            <a:endParaRPr lang="en-US" dirty="0"/>
          </a:p>
        </p:txBody>
      </p:sp>
      <p:sp>
        <p:nvSpPr>
          <p:cNvPr id="12" name="TextBox 11"/>
          <p:cNvSpPr txBox="1"/>
          <p:nvPr/>
        </p:nvSpPr>
        <p:spPr>
          <a:xfrm>
            <a:off x="6868318" y="4750018"/>
            <a:ext cx="2442937" cy="230832"/>
          </a:xfrm>
          <a:prstGeom prst="rect">
            <a:avLst/>
          </a:prstGeom>
          <a:noFill/>
        </p:spPr>
        <p:txBody>
          <a:bodyPr wrap="square" rtlCol="0">
            <a:spAutoFit/>
          </a:bodyPr>
          <a:lstStyle/>
          <a:p>
            <a:r>
              <a:rPr lang="en-US" sz="900" i="1" dirty="0"/>
              <a:t>Photo courtesy PA American Water</a:t>
            </a:r>
          </a:p>
        </p:txBody>
      </p:sp>
      <p:grpSp>
        <p:nvGrpSpPr>
          <p:cNvPr id="20" name="Group 19"/>
          <p:cNvGrpSpPr/>
          <p:nvPr/>
        </p:nvGrpSpPr>
        <p:grpSpPr>
          <a:xfrm>
            <a:off x="6765240" y="2912387"/>
            <a:ext cx="2266863" cy="1818238"/>
            <a:chOff x="4194629" y="4397829"/>
            <a:chExt cx="2746669" cy="2119085"/>
          </a:xfrm>
        </p:grpSpPr>
        <p:pic>
          <p:nvPicPr>
            <p:cNvPr id="4" name="Picture 4" descr="http://t0.gstatic.com/images?q=tbn:ANd9GcToHBgvsSYOSv3SktgRgpqKLoj3ndKLqO7c85kQwsX5ODtioJCc"/>
            <p:cNvPicPr>
              <a:picLocks noChangeAspect="1" noChangeArrowheads="1"/>
            </p:cNvPicPr>
            <p:nvPr/>
          </p:nvPicPr>
          <p:blipFill>
            <a:blip r:embed="rId3"/>
            <a:srcRect/>
            <a:stretch>
              <a:fillRect/>
            </a:stretch>
          </p:blipFill>
          <p:spPr bwMode="auto">
            <a:xfrm>
              <a:off x="4209394" y="4397847"/>
              <a:ext cx="2731904" cy="2110530"/>
            </a:xfrm>
            <a:prstGeom prst="rect">
              <a:avLst/>
            </a:prstGeom>
            <a:noFill/>
          </p:spPr>
        </p:pic>
        <p:sp>
          <p:nvSpPr>
            <p:cNvPr id="19" name="Rectangle 18"/>
            <p:cNvSpPr/>
            <p:nvPr/>
          </p:nvSpPr>
          <p:spPr>
            <a:xfrm>
              <a:off x="4194629" y="4397829"/>
              <a:ext cx="2743200" cy="2119085"/>
            </a:xfrm>
            <a:prstGeom prst="rect">
              <a:avLst/>
            </a:pr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a:extLst>
              <a:ext uri="{FF2B5EF4-FFF2-40B4-BE49-F238E27FC236}">
                <a16:creationId xmlns:a16="http://schemas.microsoft.com/office/drawing/2014/main" xmlns="" id="{E9E4482E-531B-471D-870A-53BC8DE1AC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8318" y="5085709"/>
            <a:ext cx="2163785" cy="16066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53274BCC-0110-4736-AFDC-50CF6A6D2B70}"/>
              </a:ext>
            </a:extLst>
          </p:cNvPr>
          <p:cNvPicPr>
            <a:picLocks noChangeAspect="1"/>
          </p:cNvPicPr>
          <p:nvPr/>
        </p:nvPicPr>
        <p:blipFill>
          <a:blip r:embed="rId5"/>
          <a:stretch>
            <a:fillRect/>
          </a:stretch>
        </p:blipFill>
        <p:spPr>
          <a:xfrm>
            <a:off x="6777426" y="706254"/>
            <a:ext cx="2251814" cy="1911612"/>
          </a:xfrm>
          <a:prstGeom prst="rect">
            <a:avLst/>
          </a:prstGeom>
        </p:spPr>
      </p:pic>
    </p:spTree>
    <p:extLst>
      <p:ext uri="{BB962C8B-B14F-4D97-AF65-F5344CB8AC3E}">
        <p14:creationId xmlns:p14="http://schemas.microsoft.com/office/powerpoint/2010/main" val="1901868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711"/>
            <a:ext cx="9144000" cy="1143000"/>
          </a:xfrm>
        </p:spPr>
        <p:txBody>
          <a:bodyPr/>
          <a:lstStyle/>
          <a:p>
            <a:pPr>
              <a:defRPr/>
            </a:pPr>
            <a:r>
              <a:rPr lang="en-US" sz="2800" dirty="0"/>
              <a:t>The Water Cost of Real (Leakage) Loss </a:t>
            </a:r>
          </a:p>
        </p:txBody>
      </p:sp>
      <p:sp>
        <p:nvSpPr>
          <p:cNvPr id="37892" name="Content Placeholder 2"/>
          <p:cNvSpPr>
            <a:spLocks noGrp="1"/>
          </p:cNvSpPr>
          <p:nvPr>
            <p:ph idx="1"/>
          </p:nvPr>
        </p:nvSpPr>
        <p:spPr>
          <a:xfrm>
            <a:off x="533400" y="1185130"/>
            <a:ext cx="8375968" cy="5263976"/>
          </a:xfrm>
        </p:spPr>
        <p:txBody>
          <a:bodyPr/>
          <a:lstStyle/>
          <a:p>
            <a:pPr marL="0" indent="0">
              <a:spcAft>
                <a:spcPts val="400"/>
              </a:spcAft>
              <a:buNone/>
            </a:pPr>
            <a:r>
              <a:rPr lang="en-US" sz="2400" b="1" dirty="0"/>
              <a:t>SHORT-TERM, DIRECT COST VALUATION</a:t>
            </a:r>
          </a:p>
          <a:p>
            <a:pPr>
              <a:spcAft>
                <a:spcPts val="400"/>
              </a:spcAft>
            </a:pPr>
            <a:r>
              <a:rPr lang="en-US" sz="2000" dirty="0"/>
              <a:t>Real losses and unbilled authorized consumption (UAC) cost the incremental amount of money it takes to produce the water (</a:t>
            </a:r>
            <a:r>
              <a:rPr lang="en-US" sz="2000" i="1" dirty="0"/>
              <a:t>Variable Production Cost</a:t>
            </a:r>
            <a:r>
              <a:rPr lang="en-US" sz="2000" dirty="0"/>
              <a:t>) or the unit purchase cost if bulk water is imported.</a:t>
            </a:r>
          </a:p>
          <a:p>
            <a:pPr>
              <a:spcAft>
                <a:spcPts val="1000"/>
              </a:spcAft>
            </a:pPr>
            <a:r>
              <a:rPr lang="en-US" sz="2000" dirty="0"/>
              <a:t>If recovered leakage and UAC could be sold to an expanding customer base in a system with constrained water supply, it can be valued at the retail price.</a:t>
            </a:r>
          </a:p>
          <a:p>
            <a:pPr marL="0" indent="0">
              <a:spcAft>
                <a:spcPts val="400"/>
              </a:spcAft>
              <a:buNone/>
            </a:pPr>
            <a:r>
              <a:rPr lang="en-US" sz="2400" b="1" dirty="0"/>
              <a:t>LONG-TERM, INDIRECT COST VALUATION </a:t>
            </a:r>
          </a:p>
          <a:p>
            <a:pPr>
              <a:spcAft>
                <a:spcPts val="400"/>
              </a:spcAft>
            </a:pPr>
            <a:r>
              <a:rPr lang="en-US" sz="2000" dirty="0"/>
              <a:t>If a capital project to increase supply or delivery capacity can be avoided or delayed, that cost should be added.</a:t>
            </a:r>
          </a:p>
          <a:p>
            <a:pPr>
              <a:spcAft>
                <a:spcPts val="400"/>
              </a:spcAft>
            </a:pPr>
            <a:r>
              <a:rPr lang="en-US" sz="2000" dirty="0"/>
              <a:t>If leakage reduction can improve instream flow availability and product environmental benefits, a cost can be calculated to account for this benefit </a:t>
            </a:r>
          </a:p>
        </p:txBody>
      </p:sp>
      <p:sp>
        <p:nvSpPr>
          <p:cNvPr id="5" name="Slide Number Placeholder 4"/>
          <p:cNvSpPr>
            <a:spLocks noGrp="1"/>
          </p:cNvSpPr>
          <p:nvPr>
            <p:ph type="sldNum" sz="quarter" idx="12"/>
          </p:nvPr>
        </p:nvSpPr>
        <p:spPr>
          <a:xfrm>
            <a:off x="7010400" y="0"/>
            <a:ext cx="2133600" cy="476250"/>
          </a:xfrm>
          <a:noFill/>
        </p:spPr>
        <p:txBody>
          <a:bodyPr/>
          <a:lstStyle/>
          <a:p>
            <a:fld id="{1E6B1214-267B-402B-98BE-513E01631F71}" type="slidenum">
              <a:rPr lang="en-US" smtClean="0"/>
              <a:pPr/>
              <a:t>73</a:t>
            </a:fld>
            <a:endParaRPr lang="en-US" dirty="0"/>
          </a:p>
        </p:txBody>
      </p:sp>
      <p:sp>
        <p:nvSpPr>
          <p:cNvPr id="6" name="Rectangle 5">
            <a:extLst>
              <a:ext uri="{FF2B5EF4-FFF2-40B4-BE49-F238E27FC236}">
                <a16:creationId xmlns:a16="http://schemas.microsoft.com/office/drawing/2014/main" xmlns="" id="{E25127C1-F75B-4250-AAB8-70D8F62DB101}"/>
              </a:ext>
            </a:extLst>
          </p:cNvPr>
          <p:cNvSpPr/>
          <p:nvPr/>
        </p:nvSpPr>
        <p:spPr>
          <a:xfrm>
            <a:off x="6477000" y="6172200"/>
            <a:ext cx="2558212" cy="6215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Real losses</a:t>
            </a:r>
          </a:p>
        </p:txBody>
      </p:sp>
    </p:spTree>
    <p:extLst>
      <p:ext uri="{BB962C8B-B14F-4D97-AF65-F5344CB8AC3E}">
        <p14:creationId xmlns:p14="http://schemas.microsoft.com/office/powerpoint/2010/main" val="28926117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2405"/>
          </a:xfrm>
        </p:spPr>
        <p:txBody>
          <a:bodyPr/>
          <a:lstStyle/>
          <a:p>
            <a:pPr>
              <a:defRPr/>
            </a:pPr>
            <a:r>
              <a:rPr lang="en-US" sz="2800" dirty="0"/>
              <a:t>Tracking Non-revenue Water</a:t>
            </a:r>
          </a:p>
        </p:txBody>
      </p:sp>
      <p:sp>
        <p:nvSpPr>
          <p:cNvPr id="24579" name="Content Placeholder 2"/>
          <p:cNvSpPr>
            <a:spLocks noGrp="1"/>
          </p:cNvSpPr>
          <p:nvPr>
            <p:ph idx="1"/>
          </p:nvPr>
        </p:nvSpPr>
        <p:spPr>
          <a:xfrm>
            <a:off x="86565" y="914400"/>
            <a:ext cx="6884506" cy="5805454"/>
          </a:xfrm>
        </p:spPr>
        <p:txBody>
          <a:bodyPr/>
          <a:lstStyle/>
          <a:p>
            <a:r>
              <a:rPr lang="en-US" sz="2000" dirty="0"/>
              <a:t>Regulations</a:t>
            </a:r>
          </a:p>
          <a:p>
            <a:pPr lvl="1"/>
            <a:r>
              <a:rPr lang="en-US" sz="2000" dirty="0" smtClean="0"/>
              <a:t>Many states</a:t>
            </a:r>
            <a:r>
              <a:rPr lang="en-US" sz="2000" b="0" i="0" dirty="0" smtClean="0">
                <a:solidFill>
                  <a:srgbClr val="333333"/>
                </a:solidFill>
                <a:effectLst/>
                <a:latin typeface="Arial" panose="020B0604020202020204" pitchFamily="34" charset="0"/>
                <a:cs typeface="Arial" panose="020B0604020202020204" pitchFamily="34" charset="0"/>
              </a:rPr>
              <a:t> require the </a:t>
            </a:r>
            <a:r>
              <a:rPr lang="en-US" sz="2000" b="0" i="0" dirty="0">
                <a:solidFill>
                  <a:srgbClr val="333333"/>
                </a:solidFill>
                <a:effectLst/>
                <a:latin typeface="Arial" panose="020B0604020202020204" pitchFamily="34" charset="0"/>
                <a:cs typeface="Arial" panose="020B0604020202020204" pitchFamily="34" charset="0"/>
              </a:rPr>
              <a:t>largest cities, towns and private water companies, to keep the rate of </a:t>
            </a:r>
            <a:r>
              <a:rPr lang="en-US" sz="2000" b="0" i="0" u="none" strike="noStrike" dirty="0">
                <a:solidFill>
                  <a:srgbClr val="0066FF"/>
                </a:solidFill>
                <a:effectLst/>
                <a:latin typeface="Arial" panose="020B0604020202020204" pitchFamily="34" charset="0"/>
                <a:cs typeface="Arial" panose="020B0604020202020204" pitchFamily="34" charset="0"/>
                <a:hlinkClick r:id="rId3"/>
              </a:rPr>
              <a:t>Lost and Unaccounted for Water</a:t>
            </a:r>
            <a:r>
              <a:rPr lang="en-US" sz="2000" b="0" i="0" dirty="0">
                <a:solidFill>
                  <a:srgbClr val="0066FF"/>
                </a:solidFill>
                <a:effectLst/>
                <a:latin typeface="Arial" panose="020B0604020202020204" pitchFamily="34" charset="0"/>
                <a:cs typeface="Arial" panose="020B0604020202020204" pitchFamily="34" charset="0"/>
              </a:rPr>
              <a:t> </a:t>
            </a:r>
            <a:r>
              <a:rPr lang="en-US" sz="2000" b="0" i="0" dirty="0">
                <a:solidFill>
                  <a:srgbClr val="333333"/>
                </a:solidFill>
                <a:effectLst/>
                <a:latin typeface="Arial" panose="020B0604020202020204" pitchFamily="34" charset="0"/>
                <a:cs typeface="Arial" panose="020B0604020202020204" pitchFamily="34" charset="0"/>
              </a:rPr>
              <a:t>to 10 percent or less.</a:t>
            </a:r>
            <a:endParaRPr lang="en-US" sz="2000" dirty="0">
              <a:latin typeface="Arial" panose="020B0604020202020204" pitchFamily="34" charset="0"/>
              <a:cs typeface="Arial" panose="020B0604020202020204" pitchFamily="34" charset="0"/>
            </a:endParaRPr>
          </a:p>
          <a:p>
            <a:r>
              <a:rPr lang="en-US" sz="2000" dirty="0"/>
              <a:t>How should NRW be measured?</a:t>
            </a:r>
          </a:p>
          <a:p>
            <a:pPr lvl="1"/>
            <a:r>
              <a:rPr lang="en-US" sz="2000" dirty="0"/>
              <a:t>Percentages are misleading, as they are skewed by variations in customer consumption demand, and are not actionable for apparent/real loss control</a:t>
            </a:r>
          </a:p>
          <a:p>
            <a:pPr lvl="1"/>
            <a:r>
              <a:rPr lang="en-US" sz="2000" dirty="0"/>
              <a:t>AWWA NRW performance indicators (by the mile,  by customer count) </a:t>
            </a:r>
            <a:r>
              <a:rPr lang="en-US" sz="2000" i="1" u="sng" dirty="0"/>
              <a:t>are more relevant and effective</a:t>
            </a:r>
          </a:p>
          <a:p>
            <a:r>
              <a:rPr lang="en-US" sz="2000" dirty="0"/>
              <a:t>Establishing loss reduction targets</a:t>
            </a:r>
          </a:p>
          <a:p>
            <a:pPr lvl="1"/>
            <a:r>
              <a:rPr lang="en-US" sz="2000" dirty="0">
                <a:solidFill>
                  <a:srgbClr val="000000"/>
                </a:solidFill>
              </a:rPr>
              <a:t>Should take into account full value and pricing of the water supply, applicable secondary impacts and costs of activities to control specific losses </a:t>
            </a:r>
          </a:p>
        </p:txBody>
      </p:sp>
      <p:sp>
        <p:nvSpPr>
          <p:cNvPr id="24580" name="Slide Number Placeholder 4"/>
          <p:cNvSpPr>
            <a:spLocks noGrp="1"/>
          </p:cNvSpPr>
          <p:nvPr>
            <p:ph type="sldNum" sz="quarter" idx="12"/>
          </p:nvPr>
        </p:nvSpPr>
        <p:spPr>
          <a:xfrm>
            <a:off x="7010400" y="0"/>
            <a:ext cx="2133600" cy="476250"/>
          </a:xfrm>
          <a:noFill/>
        </p:spPr>
        <p:txBody>
          <a:bodyPr/>
          <a:lstStyle/>
          <a:p>
            <a:fld id="{9CA3CB41-9F10-41F0-822A-146DFE7F7BE7}" type="slidenum">
              <a:rPr lang="en-US" smtClean="0"/>
              <a:pPr/>
              <a:t>74</a:t>
            </a:fld>
            <a:endParaRPr lang="en-US" dirty="0"/>
          </a:p>
        </p:txBody>
      </p:sp>
      <p:pic>
        <p:nvPicPr>
          <p:cNvPr id="5" name="Picture 21">
            <a:extLst>
              <a:ext uri="{FF2B5EF4-FFF2-40B4-BE49-F238E27FC236}">
                <a16:creationId xmlns:a16="http://schemas.microsoft.com/office/drawing/2014/main" xmlns="" id="{E65C2092-3AC9-42D0-98BF-541C5B4F3DE3}"/>
              </a:ext>
            </a:extLst>
          </p:cNvPr>
          <p:cNvPicPr>
            <a:picLocks noChangeAspect="1" noChangeArrowheads="1"/>
          </p:cNvPicPr>
          <p:nvPr/>
        </p:nvPicPr>
        <p:blipFill>
          <a:blip r:embed="rId4" cstate="print"/>
          <a:srcRect/>
          <a:stretch>
            <a:fillRect/>
          </a:stretch>
        </p:blipFill>
        <p:spPr bwMode="auto">
          <a:xfrm>
            <a:off x="6983361" y="2390073"/>
            <a:ext cx="2024062" cy="2490787"/>
          </a:xfrm>
          <a:prstGeom prst="rect">
            <a:avLst/>
          </a:prstGeom>
          <a:noFill/>
          <a:ln w="9525">
            <a:noFill/>
            <a:miter lim="800000"/>
            <a:headEnd/>
            <a:tailEnd/>
          </a:ln>
        </p:spPr>
      </p:pic>
    </p:spTree>
    <p:extLst>
      <p:ext uri="{BB962C8B-B14F-4D97-AF65-F5344CB8AC3E}">
        <p14:creationId xmlns:p14="http://schemas.microsoft.com/office/powerpoint/2010/main" val="24678371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800" dirty="0" smtClean="0">
                <a:solidFill>
                  <a:srgbClr val="0033CC"/>
                </a:solidFill>
              </a:rPr>
              <a:t>Final Note</a:t>
            </a:r>
            <a:endParaRPr lang="en-US" sz="2800" dirty="0">
              <a:solidFill>
                <a:srgbClr val="0033CC"/>
              </a:solidFill>
            </a:endParaRPr>
          </a:p>
        </p:txBody>
      </p:sp>
      <p:sp>
        <p:nvSpPr>
          <p:cNvPr id="3" name="Content Placeholder 2"/>
          <p:cNvSpPr>
            <a:spLocks noGrp="1"/>
          </p:cNvSpPr>
          <p:nvPr>
            <p:ph idx="1"/>
          </p:nvPr>
        </p:nvSpPr>
        <p:spPr>
          <a:xfrm>
            <a:off x="457200" y="857026"/>
            <a:ext cx="8229600" cy="5848574"/>
          </a:xfrm>
        </p:spPr>
        <p:txBody>
          <a:bodyPr/>
          <a:lstStyle/>
          <a:p>
            <a:r>
              <a:rPr lang="en-US" sz="2000" dirty="0"/>
              <a:t>In the United States alone, an estimated </a:t>
            </a:r>
            <a:r>
              <a:rPr lang="en-US" sz="2000" dirty="0">
                <a:solidFill>
                  <a:srgbClr val="0033CC"/>
                </a:solidFill>
                <a:hlinkClick r:id="rId2"/>
              </a:rPr>
              <a:t>6 billion gallons</a:t>
            </a:r>
            <a:r>
              <a:rPr lang="en-US" sz="2000" dirty="0"/>
              <a:t> of treated water are lost every day, mainly due to leaks and aging infrastructure. This not only wastes a precious resource — one that is growing increasingly scarce as climate change intensifies — it wastes thousands of dollars that utilities can’t afford to lose.</a:t>
            </a:r>
          </a:p>
          <a:p>
            <a:r>
              <a:rPr lang="en-US" sz="2000" dirty="0"/>
              <a:t>To start to tackle this problem, President Biden signed the </a:t>
            </a:r>
            <a:r>
              <a:rPr lang="en-US" sz="2000" dirty="0">
                <a:hlinkClick r:id="rId3"/>
              </a:rPr>
              <a:t>Infrastructure Investment &amp; Jobs Act</a:t>
            </a:r>
            <a:r>
              <a:rPr lang="en-US" sz="2000" dirty="0"/>
              <a:t> into law in the fall of 2021, allotting $50 billion specifically to improve the nation’s drinking water and wastewater systems. This marks </a:t>
            </a:r>
            <a:r>
              <a:rPr lang="en-US" sz="2000" dirty="0">
                <a:hlinkClick r:id="rId4"/>
              </a:rPr>
              <a:t>the single largest investment</a:t>
            </a:r>
            <a:r>
              <a:rPr lang="en-US" sz="2000" dirty="0"/>
              <a:t> in clean water ever made by the federal government.</a:t>
            </a:r>
          </a:p>
          <a:p>
            <a:r>
              <a:rPr lang="en-US" sz="2000" dirty="0"/>
              <a:t>Historically, the US hasn’t invested in infrastructure as well as we could have, On top of that, our infrastructure is coping with a growing population that is growing at a frantic rate in certain parts of the U.S. and utilities are trying to keep on top of their aging infrastructure, parts of which are 150 years old and even older. The fact that the government has decided to release some long-needed investment in the infrastructure of the vastly under-maintained, overused system is </a:t>
            </a:r>
            <a:r>
              <a:rPr lang="en-US" sz="2000" b="1" u="sng" dirty="0"/>
              <a:t>simply brilliant</a:t>
            </a:r>
            <a:r>
              <a:rPr lang="en-US" sz="2000" dirty="0"/>
              <a:t>.</a:t>
            </a:r>
          </a:p>
          <a:p>
            <a:endParaRPr lang="en-US" sz="2000" dirty="0"/>
          </a:p>
        </p:txBody>
      </p:sp>
    </p:spTree>
    <p:extLst>
      <p:ext uri="{BB962C8B-B14F-4D97-AF65-F5344CB8AC3E}">
        <p14:creationId xmlns:p14="http://schemas.microsoft.com/office/powerpoint/2010/main" val="2612283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800" dirty="0" smtClean="0">
                <a:solidFill>
                  <a:srgbClr val="0033CC"/>
                </a:solidFill>
              </a:rPr>
              <a:t>Final Note (con’t.)</a:t>
            </a:r>
            <a:endParaRPr lang="en-US" sz="2800" dirty="0">
              <a:solidFill>
                <a:srgbClr val="0033CC"/>
              </a:solidFill>
            </a:endParaRPr>
          </a:p>
        </p:txBody>
      </p:sp>
      <p:sp>
        <p:nvSpPr>
          <p:cNvPr id="3" name="Content Placeholder 2"/>
          <p:cNvSpPr>
            <a:spLocks noGrp="1"/>
          </p:cNvSpPr>
          <p:nvPr>
            <p:ph idx="1"/>
          </p:nvPr>
        </p:nvSpPr>
        <p:spPr>
          <a:xfrm>
            <a:off x="457200" y="1066800"/>
            <a:ext cx="8229600" cy="5105400"/>
          </a:xfrm>
        </p:spPr>
        <p:txBody>
          <a:bodyPr/>
          <a:lstStyle/>
          <a:p>
            <a:r>
              <a:rPr lang="en-US" sz="2000" dirty="0"/>
              <a:t>Part of the funding is allotted towards improving the operational sustainability of small public water systems that serve fewer than 10,000 people. The act defines operational sustainability as </a:t>
            </a:r>
            <a:r>
              <a:rPr lang="en-US" sz="2000" dirty="0" smtClean="0"/>
              <a:t>the </a:t>
            </a:r>
            <a:r>
              <a:rPr lang="en-US" sz="2000" dirty="0"/>
              <a:t>ability to improve the operation of a small system through the identification and prevention of potable water loss due to leaks, breaks, and other metering or infrastructure failures</a:t>
            </a:r>
            <a:r>
              <a:rPr lang="en-US" sz="2000" dirty="0" smtClean="0"/>
              <a:t>. </a:t>
            </a:r>
            <a:r>
              <a:rPr lang="en-US" sz="2000" dirty="0"/>
              <a:t>Organizations that receive funding must use those funds to carry out projects that improve the operational sustainability of their systems, such as deploying leak detection and metering technology.</a:t>
            </a:r>
          </a:p>
          <a:p>
            <a:r>
              <a:rPr lang="en-US" sz="2000" dirty="0"/>
              <a:t>This funding is incredibly important for those smaller utilities and smaller cities to be able to make sure that they can bring their infrastructure up to the current standards or the current best practice.</a:t>
            </a:r>
          </a:p>
          <a:p>
            <a:r>
              <a:rPr lang="en-US" sz="2000" b="1" dirty="0">
                <a:solidFill>
                  <a:srgbClr val="0033CC"/>
                </a:solidFill>
              </a:rPr>
              <a:t>The Water Audit is an important first step to this process</a:t>
            </a:r>
            <a:r>
              <a:rPr lang="en-US" sz="2000" b="1" dirty="0" smtClean="0">
                <a:solidFill>
                  <a:srgbClr val="0033CC"/>
                </a:solidFill>
              </a:rPr>
              <a:t>.</a:t>
            </a:r>
          </a:p>
          <a:p>
            <a:pPr marL="0" indent="0">
              <a:buNone/>
            </a:pPr>
            <a:r>
              <a:rPr lang="en-US" sz="2000" b="1" dirty="0">
                <a:solidFill>
                  <a:srgbClr val="0033CC"/>
                </a:solidFill>
              </a:rPr>
              <a:t> </a:t>
            </a:r>
            <a:r>
              <a:rPr lang="en-US" sz="2000" b="1" dirty="0" smtClean="0">
                <a:solidFill>
                  <a:srgbClr val="0033CC"/>
                </a:solidFill>
              </a:rPr>
              <a:t>     because it tells you where to look for the losses!</a:t>
            </a:r>
            <a:endParaRPr lang="en-US" sz="2000" b="1" dirty="0">
              <a:solidFill>
                <a:srgbClr val="0033CC"/>
              </a:solidFill>
            </a:endParaRPr>
          </a:p>
        </p:txBody>
      </p:sp>
    </p:spTree>
    <p:extLst>
      <p:ext uri="{BB962C8B-B14F-4D97-AF65-F5344CB8AC3E}">
        <p14:creationId xmlns:p14="http://schemas.microsoft.com/office/powerpoint/2010/main" val="17693486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Title 1"/>
          <p:cNvSpPr>
            <a:spLocks noGrp="1"/>
          </p:cNvSpPr>
          <p:nvPr>
            <p:ph type="title"/>
          </p:nvPr>
        </p:nvSpPr>
        <p:spPr>
          <a:xfrm>
            <a:off x="152400" y="18108"/>
            <a:ext cx="8229600" cy="1524000"/>
          </a:xfrm>
        </p:spPr>
        <p:txBody>
          <a:bodyPr/>
          <a:lstStyle/>
          <a:p>
            <a:pPr eaLnBrk="1" hangingPunct="1"/>
            <a:r>
              <a:rPr lang="en-US" altLang="en-US" dirty="0">
                <a:solidFill>
                  <a:srgbClr val="0000FF"/>
                </a:solidFill>
              </a:rPr>
              <a:t/>
            </a:r>
            <a:br>
              <a:rPr lang="en-US" altLang="en-US" dirty="0">
                <a:solidFill>
                  <a:srgbClr val="0000FF"/>
                </a:solidFill>
              </a:rPr>
            </a:br>
            <a:endParaRPr lang="en-US" altLang="en-US" sz="3600" dirty="0"/>
          </a:p>
        </p:txBody>
      </p:sp>
      <p:pic>
        <p:nvPicPr>
          <p:cNvPr id="5" name="Picture 4"/>
          <p:cNvPicPr/>
          <p:nvPr/>
        </p:nvPicPr>
        <p:blipFill rotWithShape="1">
          <a:blip r:embed="rId3">
            <a:extLst>
              <a:ext uri="{28A0092B-C50C-407E-A947-70E740481C1C}">
                <a14:useLocalDpi xmlns:a14="http://schemas.microsoft.com/office/drawing/2010/main" val="0"/>
              </a:ext>
            </a:extLst>
          </a:blip>
          <a:srcRect l="2667" t="24667" r="3333" b="39000"/>
          <a:stretch/>
        </p:blipFill>
        <p:spPr bwMode="auto">
          <a:xfrm>
            <a:off x="1828800" y="1512582"/>
            <a:ext cx="1767788" cy="780121"/>
          </a:xfrm>
          <a:prstGeom prst="rect">
            <a:avLst/>
          </a:prstGeom>
          <a:ln>
            <a:noFill/>
          </a:ln>
          <a:extLst>
            <a:ext uri="{53640926-AAD7-44D8-BBD7-CCE9431645EC}">
              <a14:shadowObscured xmlns:a14="http://schemas.microsoft.com/office/drawing/2010/main"/>
            </a:ext>
          </a:extLst>
        </p:spPr>
      </p:pic>
      <p:sp>
        <p:nvSpPr>
          <p:cNvPr id="9" name="Rectangle 2"/>
          <p:cNvSpPr txBox="1">
            <a:spLocks noChangeArrowheads="1"/>
          </p:cNvSpPr>
          <p:nvPr/>
        </p:nvSpPr>
        <p:spPr bwMode="auto">
          <a:xfrm>
            <a:off x="347870" y="9741"/>
            <a:ext cx="8229600" cy="93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kern="0" dirty="0"/>
              <a:t>Questions?</a:t>
            </a:r>
          </a:p>
        </p:txBody>
      </p:sp>
      <p:sp>
        <p:nvSpPr>
          <p:cNvPr id="7" name="Rectangle 6"/>
          <p:cNvSpPr/>
          <p:nvPr/>
        </p:nvSpPr>
        <p:spPr>
          <a:xfrm>
            <a:off x="167640" y="2362200"/>
            <a:ext cx="5562600" cy="887422"/>
          </a:xfrm>
          <a:prstGeom prst="rect">
            <a:avLst/>
          </a:prstGeom>
        </p:spPr>
        <p:txBody>
          <a:bodyPr wrap="square">
            <a:spAutoFit/>
          </a:bodyPr>
          <a:lstStyle/>
          <a:p>
            <a:pPr lvl="1">
              <a:spcAft>
                <a:spcPts val="1350"/>
              </a:spcAft>
            </a:pPr>
            <a:r>
              <a:rPr lang="en-US" sz="2400" dirty="0"/>
              <a:t>John </a:t>
            </a:r>
            <a:r>
              <a:rPr lang="en-US" sz="2400" dirty="0" smtClean="0"/>
              <a:t>H. Van </a:t>
            </a:r>
            <a:r>
              <a:rPr lang="en-US" sz="2400" dirty="0"/>
              <a:t>Arsdel, </a:t>
            </a:r>
            <a:r>
              <a:rPr lang="en-US" sz="2400" dirty="0" smtClean="0"/>
              <a:t>Vice President</a:t>
            </a:r>
            <a:endParaRPr lang="en-US" sz="2400" dirty="0"/>
          </a:p>
          <a:p>
            <a:pPr lvl="1">
              <a:spcAft>
                <a:spcPts val="1350"/>
              </a:spcAft>
            </a:pPr>
            <a:r>
              <a:rPr lang="en-US" sz="1600" dirty="0" smtClean="0">
                <a:solidFill>
                  <a:srgbClr val="0066FF"/>
                </a:solidFill>
              </a:rPr>
              <a:t>john@mesimpson,com</a:t>
            </a:r>
            <a:endParaRPr lang="en-US" sz="1600" dirty="0">
              <a:solidFill>
                <a:srgbClr val="0066FF"/>
              </a:solidFill>
            </a:endParaRPr>
          </a:p>
        </p:txBody>
      </p:sp>
      <p:pic>
        <p:nvPicPr>
          <p:cNvPr id="11" name="Picture 2" descr="MC Escher Print Escher Art Waterfall Circa image 1">
            <a:extLst>
              <a:ext uri="{FF2B5EF4-FFF2-40B4-BE49-F238E27FC236}">
                <a16:creationId xmlns:a16="http://schemas.microsoft.com/office/drawing/2014/main" xmlns="" id="{B9F82C40-B761-4C9E-9D40-9CD8FB60C7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010" y="1450159"/>
            <a:ext cx="3099995" cy="499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664360"/>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5181600" cy="4525963"/>
          </a:xfrm>
        </p:spPr>
        <p:txBody>
          <a:bodyPr/>
          <a:lstStyle/>
          <a:p>
            <a:r>
              <a:rPr lang="en-US" sz="2400" dirty="0"/>
              <a:t>552 utilities were represented in the final dataset</a:t>
            </a:r>
          </a:p>
          <a:p>
            <a:r>
              <a:rPr lang="en-US" sz="2400" dirty="0"/>
              <a:t>Senate enrolled Act 416: Infrastructure Assistance </a:t>
            </a:r>
            <a:r>
              <a:rPr lang="en-US" sz="2400" dirty="0" smtClean="0"/>
              <a:t>Fund </a:t>
            </a:r>
            <a:r>
              <a:rPr lang="en-US" sz="2400" dirty="0"/>
              <a:t>was passed into law (Public Law 233) on April 28, 2017. This law was guided in part by the work of this study.</a:t>
            </a:r>
          </a:p>
          <a:p>
            <a:r>
              <a:rPr lang="en-US" sz="2400" dirty="0"/>
              <a:t>Begin evaluating regionalizing utilities to improve efficiency</a:t>
            </a:r>
          </a:p>
          <a:p>
            <a:r>
              <a:rPr lang="en-US" sz="2400" dirty="0"/>
              <a:t>Assist utilities with future water auditing needs</a:t>
            </a:r>
          </a:p>
          <a:p>
            <a:endParaRPr lang="en-US" sz="2400" dirty="0"/>
          </a:p>
        </p:txBody>
      </p:sp>
      <p:pic>
        <p:nvPicPr>
          <p:cNvPr id="5" name="Picture 4"/>
          <p:cNvPicPr>
            <a:picLocks noChangeAspect="1"/>
          </p:cNvPicPr>
          <p:nvPr/>
        </p:nvPicPr>
        <p:blipFill>
          <a:blip r:embed="rId2"/>
          <a:stretch>
            <a:fillRect/>
          </a:stretch>
        </p:blipFill>
        <p:spPr>
          <a:xfrm>
            <a:off x="5867400" y="2438400"/>
            <a:ext cx="2576232" cy="4246880"/>
          </a:xfrm>
          <a:prstGeom prst="rect">
            <a:avLst/>
          </a:prstGeom>
        </p:spPr>
      </p:pic>
      <p:sp>
        <p:nvSpPr>
          <p:cNvPr id="7" name="Title 1"/>
          <p:cNvSpPr>
            <a:spLocks noGrp="1"/>
          </p:cNvSpPr>
          <p:nvPr>
            <p:ph type="title"/>
          </p:nvPr>
        </p:nvSpPr>
        <p:spPr>
          <a:xfrm>
            <a:off x="457200" y="-9525"/>
            <a:ext cx="8229600" cy="762000"/>
          </a:xfrm>
        </p:spPr>
        <p:txBody>
          <a:bodyPr/>
          <a:lstStyle/>
          <a:p>
            <a:r>
              <a:rPr lang="en-US" sz="2800" dirty="0">
                <a:solidFill>
                  <a:srgbClr val="0033CC"/>
                </a:solidFill>
              </a:rPr>
              <a:t>A little History…</a:t>
            </a:r>
          </a:p>
        </p:txBody>
      </p:sp>
    </p:spTree>
    <p:extLst>
      <p:ext uri="{BB962C8B-B14F-4D97-AF65-F5344CB8AC3E}">
        <p14:creationId xmlns:p14="http://schemas.microsoft.com/office/powerpoint/2010/main" val="400194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229600" cy="5029200"/>
          </a:xfrm>
        </p:spPr>
        <p:txBody>
          <a:bodyPr/>
          <a:lstStyle/>
          <a:p>
            <a:pPr marL="0" indent="0">
              <a:buNone/>
            </a:pPr>
            <a:r>
              <a:rPr lang="en-US" sz="2000" dirty="0"/>
              <a:t>To better understand non-revenue water, the Indiana Legislature enacted </a:t>
            </a:r>
            <a:r>
              <a:rPr lang="en-US" sz="2000" u="sng" dirty="0">
                <a:hlinkClick r:id="rId2"/>
              </a:rPr>
              <a:t>SEA 4</a:t>
            </a:r>
            <a:r>
              <a:rPr lang="en-US" sz="2000" dirty="0"/>
              <a:t> (2019), which obligates water utilities to complete annual water audits. </a:t>
            </a:r>
          </a:p>
          <a:p>
            <a:pPr marL="0" indent="0">
              <a:buNone/>
            </a:pPr>
            <a:endParaRPr lang="en-US" sz="2000" dirty="0"/>
          </a:p>
          <a:p>
            <a:pPr marL="0" indent="0">
              <a:buNone/>
            </a:pPr>
            <a:r>
              <a:rPr lang="en-US" sz="2000" dirty="0" smtClean="0"/>
              <a:t>In </a:t>
            </a:r>
            <a:r>
              <a:rPr lang="en-US" sz="2000" dirty="0"/>
              <a:t>addition, in every even-numbered year, starting in 2020, the water audits are required to be validated by a certified, third party water audit validator (“Certified Validator”) and submitted to the IFA for compilation into a biennial report to the General Assembly.  The IFA will aid utilities in completing their validated water audits.</a:t>
            </a:r>
          </a:p>
          <a:p>
            <a:pPr marL="0" indent="0">
              <a:buNone/>
            </a:pPr>
            <a:endParaRPr lang="en-US" sz="2000" dirty="0"/>
          </a:p>
          <a:p>
            <a:pPr marL="0" indent="0">
              <a:buNone/>
            </a:pPr>
            <a:r>
              <a:rPr lang="en-US" sz="2000" dirty="0"/>
              <a:t>IFA has contracted with the Indiana Section of the American Water Works Association and its partners, to provide training and assistance to help utilities meet the requirements of SEA 4.</a:t>
            </a:r>
          </a:p>
        </p:txBody>
      </p:sp>
      <p:sp>
        <p:nvSpPr>
          <p:cNvPr id="4" name="Title 1"/>
          <p:cNvSpPr>
            <a:spLocks noGrp="1"/>
          </p:cNvSpPr>
          <p:nvPr>
            <p:ph type="title"/>
          </p:nvPr>
        </p:nvSpPr>
        <p:spPr>
          <a:xfrm>
            <a:off x="457200" y="-9525"/>
            <a:ext cx="8229600" cy="762000"/>
          </a:xfrm>
        </p:spPr>
        <p:txBody>
          <a:bodyPr/>
          <a:lstStyle/>
          <a:p>
            <a:r>
              <a:rPr lang="en-US" sz="2800" dirty="0">
                <a:solidFill>
                  <a:srgbClr val="0033CC"/>
                </a:solidFill>
              </a:rPr>
              <a:t>A little History…</a:t>
            </a:r>
          </a:p>
        </p:txBody>
      </p:sp>
    </p:spTree>
    <p:extLst>
      <p:ext uri="{BB962C8B-B14F-4D97-AF65-F5344CB8AC3E}">
        <p14:creationId xmlns:p14="http://schemas.microsoft.com/office/powerpoint/2010/main" val="3939309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0 MESCO Sample ">
  <a:themeElements>
    <a:clrScheme name="'10 MESCO 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 MESCO Sampl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 MESCO 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 MESCO Sam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 MESCO Sam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 MESCO Sam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 MESCO Sam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 MESCO Sam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 MESCO Samp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 MESCO Sam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 MESCO Sam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 MESCO Sam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 MESCO Sam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 MESCO Sam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5A406FE499D04E8164DD198FE2813F" ma:contentTypeVersion="16" ma:contentTypeDescription="Create a new document." ma:contentTypeScope="" ma:versionID="4e1143ff64c4aaa48da6e2edc369e144">
  <xsd:schema xmlns:xsd="http://www.w3.org/2001/XMLSchema" xmlns:xs="http://www.w3.org/2001/XMLSchema" xmlns:p="http://schemas.microsoft.com/office/2006/metadata/properties" xmlns:ns2="4cfa7b73-5362-4244-a1ac-ca941369fdfc" xmlns:ns3="dd78b992-9a95-4d47-9a61-6d77d69f6fc3" targetNamespace="http://schemas.microsoft.com/office/2006/metadata/properties" ma:root="true" ma:fieldsID="07114f4d4af16065c6a9ffbd26a7288c" ns2:_="" ns3:_="">
    <xsd:import namespace="4cfa7b73-5362-4244-a1ac-ca941369fdfc"/>
    <xsd:import namespace="dd78b992-9a95-4d47-9a61-6d77d69f6f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fa7b73-5362-4244-a1ac-ca941369fd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45f652-eeb3-46ce-ab7d-4a8d62465bb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78b992-9a95-4d47-9a61-6d77d69f6f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c4fe00f-2075-421f-9c76-cc7f2380a7c8}" ma:internalName="TaxCatchAll" ma:showField="CatchAllData" ma:web="dd78b992-9a95-4d47-9a61-6d77d69f6f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167244-CB69-494A-83EF-436F27B55678}"/>
</file>

<file path=customXml/itemProps2.xml><?xml version="1.0" encoding="utf-8"?>
<ds:datastoreItem xmlns:ds="http://schemas.openxmlformats.org/officeDocument/2006/customXml" ds:itemID="{DC54459F-45E2-4A23-A6D9-017AC4B5E493}"/>
</file>

<file path=docProps/app.xml><?xml version="1.0" encoding="utf-8"?>
<Properties xmlns="http://schemas.openxmlformats.org/officeDocument/2006/extended-properties" xmlns:vt="http://schemas.openxmlformats.org/officeDocument/2006/docPropsVTypes">
  <Template>'10 MESCO Sample </Template>
  <TotalTime>4385</TotalTime>
  <Words>5485</Words>
  <Application>Microsoft Office PowerPoint</Application>
  <PresentationFormat>On-screen Show (4:3)</PresentationFormat>
  <Paragraphs>784</Paragraphs>
  <Slides>77</Slides>
  <Notes>53</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4" baseType="lpstr">
      <vt:lpstr>Arial</vt:lpstr>
      <vt:lpstr>Calibri</vt:lpstr>
      <vt:lpstr>Times New Roman</vt:lpstr>
      <vt:lpstr>Wingdings</vt:lpstr>
      <vt:lpstr>'10 MESCO Sample </vt:lpstr>
      <vt:lpstr>Picture</vt:lpstr>
      <vt:lpstr>Acrobat Document</vt:lpstr>
      <vt:lpstr>Great Lakes Compact  AWWA Water Audits   Why and how should audits be performed?</vt:lpstr>
      <vt:lpstr>PowerPoint Presentation</vt:lpstr>
      <vt:lpstr>Water Loss Control</vt:lpstr>
      <vt:lpstr>Water Loss Control</vt:lpstr>
      <vt:lpstr>PowerPoint Presentation</vt:lpstr>
      <vt:lpstr>PowerPoint Presentation</vt:lpstr>
      <vt:lpstr>A little History…</vt:lpstr>
      <vt:lpstr>A little History…</vt:lpstr>
      <vt:lpstr>A little History…</vt:lpstr>
      <vt:lpstr>Water Audit History</vt:lpstr>
      <vt:lpstr>AWWA “States Survey” Project (2001)  State Regulations </vt:lpstr>
      <vt:lpstr>Growing Pressure to Manage Water More Efficiently</vt:lpstr>
      <vt:lpstr>AWWA “States Survey” Project (2001)  Covered  Ten Practices </vt:lpstr>
      <vt:lpstr>          Who Made the Rules??</vt:lpstr>
      <vt:lpstr>PowerPoint Presentation</vt:lpstr>
      <vt:lpstr>Early AWWA Water Loss Control Committee Initiatives</vt:lpstr>
      <vt:lpstr>Promoting Water Efficiency in the US</vt:lpstr>
      <vt:lpstr>Promoting Water Efficiency in Canada</vt:lpstr>
      <vt:lpstr>Understanding Sources of Water Losses</vt:lpstr>
      <vt:lpstr>Cost of water loss  Water waste</vt:lpstr>
      <vt:lpstr>Cost of water loss Damage </vt:lpstr>
      <vt:lpstr>Cost of water loss Resource Allocation </vt:lpstr>
      <vt:lpstr>Cost of water loss Customer perspective</vt:lpstr>
      <vt:lpstr>The Water Audit</vt:lpstr>
      <vt:lpstr>How the Audit Works</vt:lpstr>
      <vt:lpstr>The AWWA Water Audit Getting a handle on water loss</vt:lpstr>
      <vt:lpstr>IWA/AWWA Standard  Water Balance Format (2003)</vt:lpstr>
      <vt:lpstr>AWWA Water Loss Control Committee’s Water Audit Software</vt:lpstr>
      <vt:lpstr>AWWA Free Water Audit Software Version 6.0 released 2020</vt:lpstr>
      <vt:lpstr>How to Get the Free  AWWA Water Audit Software</vt:lpstr>
      <vt:lpstr>Water Audit Process: A Top Down Approach</vt:lpstr>
      <vt:lpstr>AWWA tools for Non-revenue Water Management</vt:lpstr>
      <vt:lpstr>The water audit is fed by data </vt:lpstr>
      <vt:lpstr>Completing the Water Audit</vt:lpstr>
      <vt:lpstr>PowerPoint Presentation</vt:lpstr>
      <vt:lpstr>The Water Audit Process</vt:lpstr>
      <vt:lpstr>Completing the Water Audit</vt:lpstr>
      <vt:lpstr>What data do I need?</vt:lpstr>
      <vt:lpstr>What data do I need?</vt:lpstr>
      <vt:lpstr>What data do I need?</vt:lpstr>
      <vt:lpstr>What data do I need?</vt:lpstr>
      <vt:lpstr>What data do I need?</vt:lpstr>
      <vt:lpstr>Where is the data entered? </vt:lpstr>
      <vt:lpstr>Where is the data entered? </vt:lpstr>
      <vt:lpstr>Keeping Notes on the Data</vt:lpstr>
      <vt:lpstr>Grading the Data</vt:lpstr>
      <vt:lpstr>Interactive Data Grading Worksheet</vt:lpstr>
      <vt:lpstr>PowerPoint Presentation</vt:lpstr>
      <vt:lpstr>PowerPoint Presentation</vt:lpstr>
      <vt:lpstr>PowerPoint Presentation</vt:lpstr>
      <vt:lpstr>How did the system do?</vt:lpstr>
      <vt:lpstr>PowerPoint Presentation</vt:lpstr>
      <vt:lpstr>Percentage Indicators for NRW Assessment</vt:lpstr>
      <vt:lpstr>PowerPoint Presentation</vt:lpstr>
      <vt:lpstr>How percentage measures fail – an example </vt:lpstr>
      <vt:lpstr>The AWWA NRW KPIs and Uses included on Dashboard Worksheet of FWAS</vt:lpstr>
      <vt:lpstr>PowerPoint Presentation</vt:lpstr>
      <vt:lpstr>PowerPoint Presentation</vt:lpstr>
      <vt:lpstr>PowerPoint Presentation</vt:lpstr>
      <vt:lpstr>PowerPoint Presentation</vt:lpstr>
      <vt:lpstr>PowerPoint Presentation</vt:lpstr>
      <vt:lpstr>PowerPoint Presentation</vt:lpstr>
      <vt:lpstr>Water Balance Filled Out</vt:lpstr>
      <vt:lpstr>3-V</vt:lpstr>
      <vt:lpstr>PowerPoint Presentation</vt:lpstr>
      <vt:lpstr>PowerPoint Presentation</vt:lpstr>
      <vt:lpstr>Loss Control Planning tab</vt:lpstr>
      <vt:lpstr>Developing Actions</vt:lpstr>
      <vt:lpstr>Evaluating Production Flowmeter accuracy</vt:lpstr>
      <vt:lpstr>PowerPoint Presentation</vt:lpstr>
      <vt:lpstr>PowerPoint Presentation</vt:lpstr>
      <vt:lpstr>PowerPoint Presentation</vt:lpstr>
      <vt:lpstr>The Water Cost of Real (Leakage) Loss </vt:lpstr>
      <vt:lpstr>Tracking Non-revenue Water</vt:lpstr>
      <vt:lpstr>Final Note</vt:lpstr>
      <vt:lpstr>Final Note (con’t.)</vt:lpstr>
      <vt:lpstr> </vt:lpstr>
    </vt:vector>
  </TitlesOfParts>
  <Company>M.E. Simpson Co.,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Register Maintenance</dc:title>
  <dc:creator>John</dc:creator>
  <cp:lastModifiedBy>John</cp:lastModifiedBy>
  <cp:revision>305</cp:revision>
  <cp:lastPrinted>2014-09-07T16:53:27Z</cp:lastPrinted>
  <dcterms:created xsi:type="dcterms:W3CDTF">2000-02-17T20:09:50Z</dcterms:created>
  <dcterms:modified xsi:type="dcterms:W3CDTF">2022-06-10T20:51:17Z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